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 id="2147483706" r:id="rId2"/>
    <p:sldMasterId id="2147483712" r:id="rId3"/>
    <p:sldMasterId id="2147483724" r:id="rId4"/>
  </p:sldMasterIdLst>
  <p:notesMasterIdLst>
    <p:notesMasterId r:id="rId12"/>
  </p:notesMasterIdLst>
  <p:handoutMasterIdLst>
    <p:handoutMasterId r:id="rId13"/>
  </p:handoutMasterIdLst>
  <p:sldIdLst>
    <p:sldId id="446" r:id="rId5"/>
    <p:sldId id="447" r:id="rId6"/>
    <p:sldId id="452" r:id="rId7"/>
    <p:sldId id="464" r:id="rId8"/>
    <p:sldId id="457" r:id="rId9"/>
    <p:sldId id="463" r:id="rId10"/>
    <p:sldId id="42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Ali Qambari" initials="AQ" lastIdx="1" clrIdx="0">
    <p:extLst>
      <p:ext uri="{19B8F6BF-5375-455C-9EA6-DF929625EA0E}">
        <p15:presenceInfo xmlns:p15="http://schemas.microsoft.com/office/powerpoint/2012/main" userId="16c2b93816039f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1E10"/>
    <a:srgbClr val="512222"/>
    <a:srgbClr val="3D3D7F"/>
    <a:srgbClr val="8C5896"/>
    <a:srgbClr val="D75078"/>
    <a:srgbClr val="6667AB"/>
    <a:srgbClr val="E1E2EF"/>
    <a:srgbClr val="CECFE4"/>
    <a:srgbClr val="29282D"/>
    <a:srgbClr val="7C65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p:cViewPr varScale="1">
        <p:scale>
          <a:sx n="65" d="100"/>
          <a:sy n="65" d="100"/>
        </p:scale>
        <p:origin x="1483" y="77"/>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2640" y="-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8/10/relationships/authors" Target="author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4A69E4-EFBB-4687-8058-A94EE1B5781B}" type="datetimeFigureOut">
              <a:rPr lang="en-US" smtClean="0"/>
              <a:t>7/3/2022</a:t>
            </a:fld>
            <a:endParaRPr lang="en-US" dirty="0"/>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004FE7-BA7C-4FF4-9756-C6A1F2BCA37F}" type="slidenum">
              <a:rPr lang="en-US" smtClean="0"/>
              <a:t>‹#›</a:t>
            </a:fld>
            <a:endParaRPr lang="en-US" dirty="0"/>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546B2-EB9C-4E9C-8793-C25F32D58B9A}" type="datetimeFigureOut">
              <a:rPr lang="en-US" smtClean="0"/>
              <a:t>7/3/2022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3F1C3-4FA3-4491-97F4-43CA9C8BDFDF}" type="slidenum">
              <a:rPr lang="en-US" smtClean="0"/>
              <a:t>‹#›</a:t>
            </a:fld>
            <a:endParaRPr lang="en-US" dirty="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a:t>
            </a:fld>
            <a:endParaRPr lang="en-US" dirty="0"/>
          </a:p>
        </p:txBody>
      </p:sp>
    </p:spTree>
    <p:extLst>
      <p:ext uri="{BB962C8B-B14F-4D97-AF65-F5344CB8AC3E}">
        <p14:creationId xmlns:p14="http://schemas.microsoft.com/office/powerpoint/2010/main" val="3631956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2</a:t>
            </a:fld>
            <a:endParaRPr lang="en-US" dirty="0"/>
          </a:p>
        </p:txBody>
      </p:sp>
    </p:spTree>
    <p:extLst>
      <p:ext uri="{BB962C8B-B14F-4D97-AF65-F5344CB8AC3E}">
        <p14:creationId xmlns:p14="http://schemas.microsoft.com/office/powerpoint/2010/main" val="2744080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3</a:t>
            </a:fld>
            <a:endParaRPr lang="en-US" dirty="0"/>
          </a:p>
        </p:txBody>
      </p:sp>
    </p:spTree>
    <p:extLst>
      <p:ext uri="{BB962C8B-B14F-4D97-AF65-F5344CB8AC3E}">
        <p14:creationId xmlns:p14="http://schemas.microsoft.com/office/powerpoint/2010/main" val="1180033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4</a:t>
            </a:fld>
            <a:endParaRPr lang="en-US" dirty="0"/>
          </a:p>
        </p:txBody>
      </p:sp>
    </p:spTree>
    <p:extLst>
      <p:ext uri="{BB962C8B-B14F-4D97-AF65-F5344CB8AC3E}">
        <p14:creationId xmlns:p14="http://schemas.microsoft.com/office/powerpoint/2010/main" val="77652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5</a:t>
            </a:fld>
            <a:endParaRPr lang="en-US" dirty="0"/>
          </a:p>
        </p:txBody>
      </p:sp>
    </p:spTree>
    <p:extLst>
      <p:ext uri="{BB962C8B-B14F-4D97-AF65-F5344CB8AC3E}">
        <p14:creationId xmlns:p14="http://schemas.microsoft.com/office/powerpoint/2010/main" val="1850497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6</a:t>
            </a:fld>
            <a:endParaRPr lang="en-US" dirty="0"/>
          </a:p>
        </p:txBody>
      </p:sp>
    </p:spTree>
    <p:extLst>
      <p:ext uri="{BB962C8B-B14F-4D97-AF65-F5344CB8AC3E}">
        <p14:creationId xmlns:p14="http://schemas.microsoft.com/office/powerpoint/2010/main" val="920012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5024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42889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a:t>Click icon to add picture</a:t>
            </a:r>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a:t>Click icon to add picture</a:t>
            </a:r>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a:t>Click icon to add picture</a:t>
            </a:r>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a:t>Click icon to add picture</a:t>
            </a:r>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a:t>Click icon to add picture</a:t>
            </a:r>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a:t>Click icon to add picture</a:t>
            </a:r>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a:t>Click icon to add picture</a:t>
            </a:r>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29019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r>
              <a:rPr lang="en-US"/>
              <a:t>Click icon to add picture</a:t>
            </a:r>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20594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53920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7/3/2022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7/3/2022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7/3/2022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7/3/2022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jp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jp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6.pn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rgbClr val="8C5896">
                <a:tint val="45000"/>
                <a:satMod val="400000"/>
              </a:srgbClr>
            </a:duotone>
            <a:extLst>
              <a:ext uri="{BEBA8EAE-BF5A-486C-A8C5-ECC9F3942E4B}">
                <a14:imgProps xmlns:a14="http://schemas.microsoft.com/office/drawing/2010/main">
                  <a14:imgLayer r:embed="rId4">
                    <a14:imgEffect>
                      <a14:saturation sat="300000"/>
                    </a14:imgEffect>
                  </a14:imgLayer>
                </a14:imgProps>
              </a:ext>
            </a:extLst>
          </a:blip>
          <a:srcRect/>
          <a:stretch/>
        </p:blipFill>
        <p:spPr>
          <a:xfrm>
            <a:off x="0" y="0"/>
            <a:ext cx="12191550" cy="6857999"/>
          </a:xfrm>
        </p:spPr>
      </p:pic>
      <p:pic>
        <p:nvPicPr>
          <p:cNvPr id="9" name="Picture 8">
            <a:extLst>
              <a:ext uri="{FF2B5EF4-FFF2-40B4-BE49-F238E27FC236}">
                <a16:creationId xmlns:a16="http://schemas.microsoft.com/office/drawing/2014/main" id="{767B09AD-61F6-735E-622E-9B1B08D5692E}"/>
              </a:ext>
            </a:extLst>
          </p:cNvPr>
          <p:cNvPicPr>
            <a:picLocks noChangeAspect="1"/>
          </p:cNvPicPr>
          <p:nvPr/>
        </p:nvPicPr>
        <p:blipFill>
          <a:blip r:embed="rId5">
            <a:duotone>
              <a:prstClr val="black"/>
              <a:srgbClr val="FF0000">
                <a:tint val="45000"/>
                <a:satMod val="400000"/>
              </a:srgbClr>
            </a:duotone>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457199" y="4515034"/>
            <a:ext cx="8827478" cy="1371600"/>
          </a:xfrm>
        </p:spPr>
        <p:txBody>
          <a:bodyPr anchor="t" anchorCtr="0">
            <a:normAutofit/>
          </a:bodyPr>
          <a:lstStyle/>
          <a:p>
            <a:r>
              <a:rPr lang="en-US" sz="2800" dirty="0"/>
              <a:t>report</a:t>
            </a:r>
            <a:br>
              <a:rPr lang="en-US" b="1" dirty="0"/>
            </a:br>
            <a:r>
              <a:rPr lang="en-US" sz="4000" b="1" dirty="0"/>
              <a:t>speech emotion recognition</a:t>
            </a:r>
            <a:endParaRPr lang="en-US" b="1" dirty="0"/>
          </a:p>
        </p:txBody>
      </p:sp>
      <p:sp>
        <p:nvSpPr>
          <p:cNvPr id="2" name="TextBox 1">
            <a:extLst>
              <a:ext uri="{FF2B5EF4-FFF2-40B4-BE49-F238E27FC236}">
                <a16:creationId xmlns:a16="http://schemas.microsoft.com/office/drawing/2014/main" id="{17BE4B3D-17E9-82F2-AFCB-3463C4E5EE88}"/>
              </a:ext>
            </a:extLst>
          </p:cNvPr>
          <p:cNvSpPr txBox="1"/>
          <p:nvPr/>
        </p:nvSpPr>
        <p:spPr>
          <a:xfrm>
            <a:off x="4078014" y="6519445"/>
            <a:ext cx="6043448" cy="338554"/>
          </a:xfrm>
          <a:prstGeom prst="rect">
            <a:avLst/>
          </a:prstGeom>
          <a:noFill/>
        </p:spPr>
        <p:txBody>
          <a:bodyPr wrap="square" rtlCol="0">
            <a:spAutoFit/>
          </a:bodyPr>
          <a:lstStyle/>
          <a:p>
            <a:r>
              <a:rPr lang="en-US" sz="1600" b="1" dirty="0">
                <a:solidFill>
                  <a:schemeClr val="bg1"/>
                </a:solidFill>
              </a:rPr>
              <a:t>ISFAHAN UNIVERSITY OF TECHNOLOGY</a:t>
            </a:r>
          </a:p>
        </p:txBody>
      </p:sp>
      <p:sp>
        <p:nvSpPr>
          <p:cNvPr id="3" name="TextBox 2">
            <a:extLst>
              <a:ext uri="{FF2B5EF4-FFF2-40B4-BE49-F238E27FC236}">
                <a16:creationId xmlns:a16="http://schemas.microsoft.com/office/drawing/2014/main" id="{1F30AE09-38FA-C60C-ECF9-ECA6FD8B6E3F}"/>
              </a:ext>
            </a:extLst>
          </p:cNvPr>
          <p:cNvSpPr txBox="1"/>
          <p:nvPr/>
        </p:nvSpPr>
        <p:spPr>
          <a:xfrm>
            <a:off x="5318234" y="6224060"/>
            <a:ext cx="2585545" cy="338554"/>
          </a:xfrm>
          <a:prstGeom prst="rect">
            <a:avLst/>
          </a:prstGeom>
          <a:noFill/>
        </p:spPr>
        <p:txBody>
          <a:bodyPr wrap="square" rtlCol="0">
            <a:spAutoFit/>
          </a:bodyPr>
          <a:lstStyle/>
          <a:p>
            <a:r>
              <a:rPr lang="en-US" sz="1600" i="1" dirty="0">
                <a:solidFill>
                  <a:schemeClr val="bg1"/>
                </a:solidFill>
              </a:rPr>
              <a:t>ALI QAMBARI</a:t>
            </a:r>
          </a:p>
        </p:txBody>
      </p:sp>
    </p:spTree>
    <p:extLst>
      <p:ext uri="{BB962C8B-B14F-4D97-AF65-F5344CB8AC3E}">
        <p14:creationId xmlns:p14="http://schemas.microsoft.com/office/powerpoint/2010/main" val="1558315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24D70DC-6798-2462-64F2-26EF50FDAA98}"/>
              </a:ext>
            </a:extLst>
          </p:cNvPr>
          <p:cNvSpPr/>
          <p:nvPr/>
        </p:nvSpPr>
        <p:spPr>
          <a:xfrm>
            <a:off x="0" y="0"/>
            <a:ext cx="12192000" cy="726831"/>
          </a:xfrm>
          <a:prstGeom prst="rect">
            <a:avLst/>
          </a:prstGeom>
          <a:solidFill>
            <a:srgbClr val="5122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t>Training 1D-CNN: Injecting noise</a:t>
            </a:r>
          </a:p>
        </p:txBody>
      </p:sp>
      <p:pic>
        <p:nvPicPr>
          <p:cNvPr id="17" name="Picture 16">
            <a:extLst>
              <a:ext uri="{FF2B5EF4-FFF2-40B4-BE49-F238E27FC236}">
                <a16:creationId xmlns:a16="http://schemas.microsoft.com/office/drawing/2014/main" id="{BE88DC19-442B-4292-11FA-37933DBBFCE4}"/>
              </a:ext>
            </a:extLst>
          </p:cNvPr>
          <p:cNvPicPr>
            <a:picLocks noChangeAspect="1"/>
          </p:cNvPicPr>
          <p:nvPr/>
        </p:nvPicPr>
        <p:blipFill rotWithShape="1">
          <a:blip r:embed="rId3"/>
          <a:srcRect t="57663" b="11292"/>
          <a:stretch/>
        </p:blipFill>
        <p:spPr>
          <a:xfrm>
            <a:off x="9601200" y="139993"/>
            <a:ext cx="2590800" cy="446844"/>
          </a:xfrm>
          <a:prstGeom prst="rect">
            <a:avLst/>
          </a:prstGeom>
        </p:spPr>
      </p:pic>
      <p:sp>
        <p:nvSpPr>
          <p:cNvPr id="21" name="Rectangle: Rounded Corners 20">
            <a:extLst>
              <a:ext uri="{FF2B5EF4-FFF2-40B4-BE49-F238E27FC236}">
                <a16:creationId xmlns:a16="http://schemas.microsoft.com/office/drawing/2014/main" id="{6FB6A408-7591-0217-F9A3-CB8D65E44589}"/>
              </a:ext>
            </a:extLst>
          </p:cNvPr>
          <p:cNvSpPr/>
          <p:nvPr/>
        </p:nvSpPr>
        <p:spPr>
          <a:xfrm>
            <a:off x="136634" y="819807"/>
            <a:ext cx="10686625" cy="5898200"/>
          </a:xfrm>
          <a:prstGeom prst="roundRect">
            <a:avLst>
              <a:gd name="adj" fmla="val 2768"/>
            </a:avLst>
          </a:prstGeom>
          <a:solidFill>
            <a:schemeClr val="bg1">
              <a:lumMod val="95000"/>
              <a:alpha val="6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B6B9F7DC-753F-D168-1468-F082BEE23A5D}"/>
              </a:ext>
            </a:extLst>
          </p:cNvPr>
          <p:cNvSpPr txBox="1"/>
          <p:nvPr/>
        </p:nvSpPr>
        <p:spPr>
          <a:xfrm>
            <a:off x="136635" y="906585"/>
            <a:ext cx="5465380" cy="3877985"/>
          </a:xfrm>
          <a:prstGeom prst="rect">
            <a:avLst/>
          </a:prstGeom>
          <a:noFill/>
        </p:spPr>
        <p:txBody>
          <a:bodyPr wrap="square" rtlCol="0">
            <a:spAutoFit/>
          </a:bodyPr>
          <a:lstStyle/>
          <a:p>
            <a:pPr algn="just"/>
            <a:r>
              <a:rPr lang="en-US" sz="1800" b="0" i="0" dirty="0">
                <a:solidFill>
                  <a:srgbClr val="000000"/>
                </a:solidFill>
                <a:effectLst/>
                <a:latin typeface="CMR10"/>
              </a:rPr>
              <a:t>Augmentation in the audio database usually generates additional audio files by applying some special operation on the original database, such as injecting noise, adjusting pitch, changing vocal tract, adjusting speed, etc.</a:t>
            </a:r>
            <a:br>
              <a:rPr lang="en-US" sz="1800" b="0" i="0" dirty="0">
                <a:solidFill>
                  <a:srgbClr val="000000"/>
                </a:solidFill>
                <a:effectLst/>
                <a:latin typeface="CMR10"/>
              </a:rPr>
            </a:br>
            <a:r>
              <a:rPr lang="en-US" sz="1800" b="0" i="0" dirty="0">
                <a:solidFill>
                  <a:srgbClr val="000000"/>
                </a:solidFill>
                <a:effectLst/>
                <a:latin typeface="CMR10"/>
              </a:rPr>
              <a:t>In the following article, all of the files are augmented with injecting noise:</a:t>
            </a:r>
          </a:p>
          <a:p>
            <a:pPr algn="just"/>
            <a:r>
              <a:rPr lang="en-US" sz="1800" b="1" i="0" dirty="0">
                <a:solidFill>
                  <a:schemeClr val="bg1"/>
                </a:solidFill>
                <a:effectLst/>
                <a:highlight>
                  <a:srgbClr val="641E10"/>
                </a:highlight>
                <a:latin typeface="CMBX12"/>
              </a:rPr>
              <a:t>Speech emotion recognition in neurological disorders using Convolutional Neural Network</a:t>
            </a:r>
            <a:br>
              <a:rPr lang="en-US" sz="1800" b="1" i="0" dirty="0">
                <a:solidFill>
                  <a:schemeClr val="bg1"/>
                </a:solidFill>
                <a:effectLst/>
                <a:highlight>
                  <a:srgbClr val="641E10"/>
                </a:highlight>
                <a:latin typeface="CMBX12"/>
              </a:rPr>
            </a:br>
            <a:r>
              <a:rPr lang="en-US" sz="1800" b="0" i="0" dirty="0">
                <a:solidFill>
                  <a:schemeClr val="bg1"/>
                </a:solidFill>
                <a:effectLst/>
                <a:highlight>
                  <a:srgbClr val="641E10"/>
                </a:highlight>
                <a:latin typeface="CMR10"/>
              </a:rPr>
              <a:t>Sharif Noor </a:t>
            </a:r>
            <a:r>
              <a:rPr lang="en-US" sz="1800" b="0" i="0" dirty="0" err="1">
                <a:solidFill>
                  <a:schemeClr val="bg1"/>
                </a:solidFill>
                <a:effectLst/>
                <a:highlight>
                  <a:srgbClr val="641E10"/>
                </a:highlight>
                <a:latin typeface="CMR10"/>
              </a:rPr>
              <a:t>Zisad</a:t>
            </a:r>
            <a:r>
              <a:rPr lang="en-US" dirty="0">
                <a:solidFill>
                  <a:schemeClr val="bg1"/>
                </a:solidFill>
                <a:highlight>
                  <a:srgbClr val="641E10"/>
                </a:highlight>
              </a:rPr>
              <a:t> </a:t>
            </a:r>
            <a:br>
              <a:rPr lang="en-US" dirty="0"/>
            </a:br>
            <a:endParaRPr lang="en-US" sz="1800" b="0" i="0" dirty="0">
              <a:solidFill>
                <a:srgbClr val="000000"/>
              </a:solidFill>
              <a:effectLst/>
              <a:latin typeface="CMR10"/>
            </a:endParaRPr>
          </a:p>
          <a:p>
            <a:pPr algn="just"/>
            <a:br>
              <a:rPr lang="en-US" sz="2400" dirty="0"/>
            </a:br>
            <a:endParaRPr lang="en-US" sz="2400" dirty="0"/>
          </a:p>
        </p:txBody>
      </p:sp>
      <p:sp>
        <p:nvSpPr>
          <p:cNvPr id="27" name="Rectangle: Rounded Corners 26">
            <a:extLst>
              <a:ext uri="{FF2B5EF4-FFF2-40B4-BE49-F238E27FC236}">
                <a16:creationId xmlns:a16="http://schemas.microsoft.com/office/drawing/2014/main" id="{FE8DFF67-51DD-B6ED-B823-E8DF2EA67612}"/>
              </a:ext>
            </a:extLst>
          </p:cNvPr>
          <p:cNvSpPr/>
          <p:nvPr/>
        </p:nvSpPr>
        <p:spPr>
          <a:xfrm>
            <a:off x="10962290" y="819807"/>
            <a:ext cx="1103586" cy="5898200"/>
          </a:xfrm>
          <a:prstGeom prst="roundRect">
            <a:avLst/>
          </a:prstGeom>
          <a:solidFill>
            <a:srgbClr val="5122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1F29329-7C12-501A-AF2D-30B933B11CA7}"/>
              </a:ext>
            </a:extLst>
          </p:cNvPr>
          <p:cNvSpPr/>
          <p:nvPr/>
        </p:nvSpPr>
        <p:spPr>
          <a:xfrm>
            <a:off x="10962290" y="1281285"/>
            <a:ext cx="1103586" cy="843571"/>
          </a:xfrm>
          <a:prstGeom prst="rect">
            <a:avLst/>
          </a:prstGeom>
          <a:solidFill>
            <a:srgbClr val="29282D"/>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BE581CE-2492-5A99-FCFE-4778D913D191}"/>
              </a:ext>
            </a:extLst>
          </p:cNvPr>
          <p:cNvSpPr txBox="1"/>
          <p:nvPr/>
        </p:nvSpPr>
        <p:spPr>
          <a:xfrm>
            <a:off x="9963807" y="6363278"/>
            <a:ext cx="1282262" cy="369332"/>
          </a:xfrm>
          <a:prstGeom prst="rect">
            <a:avLst/>
          </a:prstGeom>
          <a:noFill/>
        </p:spPr>
        <p:txBody>
          <a:bodyPr wrap="square" rtlCol="0">
            <a:spAutoFit/>
          </a:bodyPr>
          <a:lstStyle/>
          <a:p>
            <a:r>
              <a:rPr lang="en-US" b="1" i="1" dirty="0">
                <a:solidFill>
                  <a:srgbClr val="002060"/>
                </a:solidFill>
              </a:rPr>
              <a:t>1 - 5</a:t>
            </a:r>
          </a:p>
        </p:txBody>
      </p:sp>
      <p:sp>
        <p:nvSpPr>
          <p:cNvPr id="6" name="TextBox 5">
            <a:extLst>
              <a:ext uri="{FF2B5EF4-FFF2-40B4-BE49-F238E27FC236}">
                <a16:creationId xmlns:a16="http://schemas.microsoft.com/office/drawing/2014/main" id="{DCAE9D8A-5D8B-6852-C0E7-999B9A7B8B6F}"/>
              </a:ext>
            </a:extLst>
          </p:cNvPr>
          <p:cNvSpPr txBox="1"/>
          <p:nvPr/>
        </p:nvSpPr>
        <p:spPr>
          <a:xfrm>
            <a:off x="10962290" y="1400537"/>
            <a:ext cx="1103586" cy="646331"/>
          </a:xfrm>
          <a:prstGeom prst="rect">
            <a:avLst/>
          </a:prstGeom>
          <a:noFill/>
        </p:spPr>
        <p:txBody>
          <a:bodyPr wrap="square" rtlCol="0">
            <a:spAutoFit/>
          </a:bodyPr>
          <a:lstStyle/>
          <a:p>
            <a:pPr algn="ctr"/>
            <a:r>
              <a:rPr lang="en-US" b="1" dirty="0">
                <a:solidFill>
                  <a:schemeClr val="bg1"/>
                </a:solidFill>
              </a:rPr>
              <a:t>Noise/</a:t>
            </a:r>
          </a:p>
          <a:p>
            <a:pPr algn="ctr"/>
            <a:r>
              <a:rPr lang="en-US" b="1" dirty="0">
                <a:solidFill>
                  <a:schemeClr val="bg1"/>
                </a:solidFill>
              </a:rPr>
              <a:t>Aug.</a:t>
            </a:r>
          </a:p>
        </p:txBody>
      </p:sp>
      <p:pic>
        <p:nvPicPr>
          <p:cNvPr id="14" name="Picture 13">
            <a:extLst>
              <a:ext uri="{FF2B5EF4-FFF2-40B4-BE49-F238E27FC236}">
                <a16:creationId xmlns:a16="http://schemas.microsoft.com/office/drawing/2014/main" id="{F1CFA5B8-4653-F84D-A416-BF7364C3FB8F}"/>
              </a:ext>
            </a:extLst>
          </p:cNvPr>
          <p:cNvPicPr>
            <a:picLocks noChangeAspect="1"/>
          </p:cNvPicPr>
          <p:nvPr/>
        </p:nvPicPr>
        <p:blipFill>
          <a:blip r:embed="rId4"/>
          <a:stretch>
            <a:fillRect/>
          </a:stretch>
        </p:blipFill>
        <p:spPr>
          <a:xfrm>
            <a:off x="308413" y="4706658"/>
            <a:ext cx="4442263" cy="1841286"/>
          </a:xfrm>
          <a:prstGeom prst="rect">
            <a:avLst/>
          </a:prstGeom>
        </p:spPr>
      </p:pic>
      <p:pic>
        <p:nvPicPr>
          <p:cNvPr id="16" name="Picture 2">
            <a:extLst>
              <a:ext uri="{FF2B5EF4-FFF2-40B4-BE49-F238E27FC236}">
                <a16:creationId xmlns:a16="http://schemas.microsoft.com/office/drawing/2014/main" id="{B6E2B539-8CD6-740C-5679-63E300DA9B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1279" y="994128"/>
            <a:ext cx="5106998" cy="470523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CF9D510-3683-F491-41E9-7444D7C6FFA9}"/>
              </a:ext>
            </a:extLst>
          </p:cNvPr>
          <p:cNvSpPr txBox="1"/>
          <p:nvPr/>
        </p:nvSpPr>
        <p:spPr>
          <a:xfrm>
            <a:off x="5941198" y="5370786"/>
            <a:ext cx="4358940" cy="400110"/>
          </a:xfrm>
          <a:prstGeom prst="rect">
            <a:avLst/>
          </a:prstGeom>
          <a:noFill/>
        </p:spPr>
        <p:txBody>
          <a:bodyPr wrap="square" rtlCol="0">
            <a:spAutoFit/>
          </a:bodyPr>
          <a:lstStyle/>
          <a:p>
            <a:endParaRPr lang="en-US" sz="2000" dirty="0"/>
          </a:p>
        </p:txBody>
      </p:sp>
      <p:sp>
        <p:nvSpPr>
          <p:cNvPr id="20" name="Rectangle 4">
            <a:extLst>
              <a:ext uri="{FF2B5EF4-FFF2-40B4-BE49-F238E27FC236}">
                <a16:creationId xmlns:a16="http://schemas.microsoft.com/office/drawing/2014/main" id="{CEA4977F-83E4-D793-B52D-BE8A52929191}"/>
              </a:ext>
            </a:extLst>
          </p:cNvPr>
          <p:cNvSpPr>
            <a:spLocks noChangeArrowheads="1"/>
          </p:cNvSpPr>
          <p:nvPr/>
        </p:nvSpPr>
        <p:spPr bwMode="auto">
          <a:xfrm>
            <a:off x="6164607" y="6038193"/>
            <a:ext cx="2385268"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000000"/>
                </a:solidFill>
                <a:latin typeface="Courier New" panose="02070309020205020404" pitchFamily="49" charset="0"/>
              </a:rPr>
              <a:t>SAVEE + TESS+ RAVDESS+ CREMA-D: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training Accuracy: 90.72%</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testing Accuracy: 66.64%</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id="{479D3B28-D8E1-31B8-45C4-8575DB4F23A9}"/>
              </a:ext>
            </a:extLst>
          </p:cNvPr>
          <p:cNvSpPr txBox="1"/>
          <p:nvPr/>
        </p:nvSpPr>
        <p:spPr>
          <a:xfrm>
            <a:off x="308413" y="4046483"/>
            <a:ext cx="3759090" cy="490112"/>
          </a:xfrm>
          <a:prstGeom prst="rect">
            <a:avLst/>
          </a:prstGeom>
          <a:noFill/>
        </p:spPr>
        <p:txBody>
          <a:bodyPr wrap="square" rtlCol="0">
            <a:spAutoFit/>
          </a:bodyPr>
          <a:lstStyle/>
          <a:p>
            <a:endParaRPr lang="en-US" dirty="0"/>
          </a:p>
        </p:txBody>
      </p:sp>
      <p:sp>
        <p:nvSpPr>
          <p:cNvPr id="28" name="Rectangle 4">
            <a:extLst>
              <a:ext uri="{FF2B5EF4-FFF2-40B4-BE49-F238E27FC236}">
                <a16:creationId xmlns:a16="http://schemas.microsoft.com/office/drawing/2014/main" id="{2AE2FC28-9B9B-B1E1-F05B-A3E3BE3DFFB4}"/>
              </a:ext>
            </a:extLst>
          </p:cNvPr>
          <p:cNvSpPr>
            <a:spLocks noChangeArrowheads="1"/>
          </p:cNvSpPr>
          <p:nvPr/>
        </p:nvSpPr>
        <p:spPr bwMode="auto">
          <a:xfrm>
            <a:off x="308412" y="4026440"/>
            <a:ext cx="1846659"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ONLY RAVDESS: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training Accuracy: 93.7%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testing Accuracy: 82.5%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8511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24D70DC-6798-2462-64F2-26EF50FDAA98}"/>
              </a:ext>
            </a:extLst>
          </p:cNvPr>
          <p:cNvSpPr/>
          <p:nvPr/>
        </p:nvSpPr>
        <p:spPr>
          <a:xfrm>
            <a:off x="0" y="0"/>
            <a:ext cx="12192000" cy="726831"/>
          </a:xfrm>
          <a:prstGeom prst="rect">
            <a:avLst/>
          </a:prstGeom>
          <a:solidFill>
            <a:srgbClr val="5122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t>2D-CNN / AUDIO TO SPECTROGRAM</a:t>
            </a:r>
          </a:p>
        </p:txBody>
      </p:sp>
      <p:pic>
        <p:nvPicPr>
          <p:cNvPr id="17" name="Picture 16">
            <a:extLst>
              <a:ext uri="{FF2B5EF4-FFF2-40B4-BE49-F238E27FC236}">
                <a16:creationId xmlns:a16="http://schemas.microsoft.com/office/drawing/2014/main" id="{BE88DC19-442B-4292-11FA-37933DBBFCE4}"/>
              </a:ext>
            </a:extLst>
          </p:cNvPr>
          <p:cNvPicPr>
            <a:picLocks noChangeAspect="1"/>
          </p:cNvPicPr>
          <p:nvPr/>
        </p:nvPicPr>
        <p:blipFill rotWithShape="1">
          <a:blip r:embed="rId3"/>
          <a:srcRect t="57663" b="11292"/>
          <a:stretch/>
        </p:blipFill>
        <p:spPr>
          <a:xfrm>
            <a:off x="9601200" y="139993"/>
            <a:ext cx="2590800" cy="446844"/>
          </a:xfrm>
          <a:prstGeom prst="rect">
            <a:avLst/>
          </a:prstGeom>
        </p:spPr>
      </p:pic>
      <p:sp>
        <p:nvSpPr>
          <p:cNvPr id="21" name="Rectangle: Rounded Corners 20">
            <a:extLst>
              <a:ext uri="{FF2B5EF4-FFF2-40B4-BE49-F238E27FC236}">
                <a16:creationId xmlns:a16="http://schemas.microsoft.com/office/drawing/2014/main" id="{6FB6A408-7591-0217-F9A3-CB8D65E44589}"/>
              </a:ext>
            </a:extLst>
          </p:cNvPr>
          <p:cNvSpPr/>
          <p:nvPr/>
        </p:nvSpPr>
        <p:spPr>
          <a:xfrm>
            <a:off x="136634" y="819807"/>
            <a:ext cx="10686625" cy="5898200"/>
          </a:xfrm>
          <a:prstGeom prst="roundRect">
            <a:avLst>
              <a:gd name="adj" fmla="val 2768"/>
            </a:avLst>
          </a:prstGeom>
          <a:solidFill>
            <a:schemeClr val="bg1">
              <a:lumMod val="95000"/>
              <a:alpha val="6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641E10"/>
              </a:highlight>
            </a:endParaRPr>
          </a:p>
        </p:txBody>
      </p:sp>
      <p:sp>
        <p:nvSpPr>
          <p:cNvPr id="11" name="Rectangle: Rounded Corners 10">
            <a:extLst>
              <a:ext uri="{FF2B5EF4-FFF2-40B4-BE49-F238E27FC236}">
                <a16:creationId xmlns:a16="http://schemas.microsoft.com/office/drawing/2014/main" id="{D8EDD3D2-55A5-BEA6-5DB6-26D71A71EF70}"/>
              </a:ext>
            </a:extLst>
          </p:cNvPr>
          <p:cNvSpPr/>
          <p:nvPr/>
        </p:nvSpPr>
        <p:spPr>
          <a:xfrm>
            <a:off x="10962290" y="819807"/>
            <a:ext cx="1103586" cy="5898200"/>
          </a:xfrm>
          <a:prstGeom prst="roundRect">
            <a:avLst/>
          </a:prstGeom>
          <a:solidFill>
            <a:srgbClr val="5122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DE3A45F-8535-B7C9-1284-68EF4876D26F}"/>
              </a:ext>
            </a:extLst>
          </p:cNvPr>
          <p:cNvSpPr/>
          <p:nvPr/>
        </p:nvSpPr>
        <p:spPr>
          <a:xfrm>
            <a:off x="10962290" y="2646928"/>
            <a:ext cx="1103586" cy="843571"/>
          </a:xfrm>
          <a:prstGeom prst="rect">
            <a:avLst/>
          </a:prstGeom>
          <a:solidFill>
            <a:srgbClr val="29282D"/>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E0766C8-7CBA-4A5C-BB29-088A375F7E6E}"/>
              </a:ext>
            </a:extLst>
          </p:cNvPr>
          <p:cNvSpPr txBox="1"/>
          <p:nvPr/>
        </p:nvSpPr>
        <p:spPr>
          <a:xfrm>
            <a:off x="9963807" y="6363278"/>
            <a:ext cx="1282262" cy="369332"/>
          </a:xfrm>
          <a:prstGeom prst="rect">
            <a:avLst/>
          </a:prstGeom>
          <a:noFill/>
        </p:spPr>
        <p:txBody>
          <a:bodyPr wrap="square" rtlCol="0">
            <a:spAutoFit/>
          </a:bodyPr>
          <a:lstStyle/>
          <a:p>
            <a:r>
              <a:rPr lang="en-US" b="1" i="1" dirty="0">
                <a:solidFill>
                  <a:srgbClr val="002060"/>
                </a:solidFill>
              </a:rPr>
              <a:t>2 - 5</a:t>
            </a:r>
          </a:p>
        </p:txBody>
      </p:sp>
      <p:sp>
        <p:nvSpPr>
          <p:cNvPr id="3" name="TextBox 2">
            <a:extLst>
              <a:ext uri="{FF2B5EF4-FFF2-40B4-BE49-F238E27FC236}">
                <a16:creationId xmlns:a16="http://schemas.microsoft.com/office/drawing/2014/main" id="{35204BD0-8C6E-8832-5810-EDDF524C74BA}"/>
              </a:ext>
            </a:extLst>
          </p:cNvPr>
          <p:cNvSpPr txBox="1"/>
          <p:nvPr/>
        </p:nvSpPr>
        <p:spPr>
          <a:xfrm>
            <a:off x="10983311" y="2745547"/>
            <a:ext cx="1103586" cy="646331"/>
          </a:xfrm>
          <a:prstGeom prst="rect">
            <a:avLst/>
          </a:prstGeom>
          <a:noFill/>
        </p:spPr>
        <p:txBody>
          <a:bodyPr wrap="square" rtlCol="0">
            <a:spAutoFit/>
          </a:bodyPr>
          <a:lstStyle/>
          <a:p>
            <a:pPr algn="ctr"/>
            <a:r>
              <a:rPr lang="en-US" b="1" dirty="0">
                <a:solidFill>
                  <a:schemeClr val="bg1"/>
                </a:solidFill>
              </a:rPr>
              <a:t>2D</a:t>
            </a:r>
          </a:p>
          <a:p>
            <a:pPr algn="ctr"/>
            <a:r>
              <a:rPr lang="en-US" b="1" dirty="0">
                <a:solidFill>
                  <a:schemeClr val="bg1"/>
                </a:solidFill>
              </a:rPr>
              <a:t>CNN</a:t>
            </a:r>
          </a:p>
        </p:txBody>
      </p:sp>
      <p:pic>
        <p:nvPicPr>
          <p:cNvPr id="7" name="Picture 6">
            <a:extLst>
              <a:ext uri="{FF2B5EF4-FFF2-40B4-BE49-F238E27FC236}">
                <a16:creationId xmlns:a16="http://schemas.microsoft.com/office/drawing/2014/main" id="{E37B2477-8873-019B-A6EE-E5C36420B70B}"/>
              </a:ext>
            </a:extLst>
          </p:cNvPr>
          <p:cNvPicPr>
            <a:picLocks noChangeAspect="1"/>
          </p:cNvPicPr>
          <p:nvPr/>
        </p:nvPicPr>
        <p:blipFill>
          <a:blip r:embed="rId4"/>
          <a:stretch>
            <a:fillRect/>
          </a:stretch>
        </p:blipFill>
        <p:spPr>
          <a:xfrm>
            <a:off x="10929546" y="1025698"/>
            <a:ext cx="1184031" cy="1184031"/>
          </a:xfrm>
          <a:prstGeom prst="rect">
            <a:avLst/>
          </a:prstGeom>
        </p:spPr>
      </p:pic>
      <p:sp>
        <p:nvSpPr>
          <p:cNvPr id="8" name="TextBox 7">
            <a:extLst>
              <a:ext uri="{FF2B5EF4-FFF2-40B4-BE49-F238E27FC236}">
                <a16:creationId xmlns:a16="http://schemas.microsoft.com/office/drawing/2014/main" id="{F1CBF5D4-77E0-A543-7995-BF54B78CFF9C}"/>
              </a:ext>
            </a:extLst>
          </p:cNvPr>
          <p:cNvSpPr txBox="1"/>
          <p:nvPr/>
        </p:nvSpPr>
        <p:spPr>
          <a:xfrm>
            <a:off x="136634" y="857533"/>
            <a:ext cx="5864773" cy="1477328"/>
          </a:xfrm>
          <a:prstGeom prst="rect">
            <a:avLst/>
          </a:prstGeom>
          <a:noFill/>
        </p:spPr>
        <p:txBody>
          <a:bodyPr wrap="square" rtlCol="0">
            <a:spAutoFit/>
          </a:bodyPr>
          <a:lstStyle/>
          <a:p>
            <a:r>
              <a:rPr lang="en-US" sz="1800" b="1" i="0" dirty="0">
                <a:solidFill>
                  <a:srgbClr val="000000"/>
                </a:solidFill>
                <a:effectLst/>
                <a:latin typeface="CMR10"/>
              </a:rPr>
              <a:t>FSER: Deep Convolutional Neural Networks for Speech Emotion Recognition</a:t>
            </a:r>
            <a:br>
              <a:rPr lang="en-US" sz="1800" b="1" i="0" dirty="0">
                <a:solidFill>
                  <a:srgbClr val="000000"/>
                </a:solidFill>
                <a:effectLst/>
                <a:latin typeface="CMR10"/>
              </a:rPr>
            </a:br>
            <a:r>
              <a:rPr lang="en-US" sz="1800" b="0" i="0" dirty="0">
                <a:solidFill>
                  <a:srgbClr val="000000"/>
                </a:solidFill>
                <a:effectLst/>
                <a:latin typeface="CMR10"/>
              </a:rPr>
              <a:t>Bonaventure F. P. </a:t>
            </a:r>
            <a:r>
              <a:rPr lang="en-US" sz="1800" b="0" i="0" dirty="0" err="1">
                <a:solidFill>
                  <a:srgbClr val="000000"/>
                </a:solidFill>
                <a:effectLst/>
                <a:latin typeface="CMR10"/>
              </a:rPr>
              <a:t>Dossou</a:t>
            </a:r>
            <a:r>
              <a:rPr lang="en-US" dirty="0">
                <a:solidFill>
                  <a:srgbClr val="000000"/>
                </a:solidFill>
                <a:latin typeface="CMR10"/>
              </a:rPr>
              <a:t> / </a:t>
            </a:r>
            <a:r>
              <a:rPr lang="en-US" sz="1800" b="0" i="0" dirty="0">
                <a:solidFill>
                  <a:srgbClr val="000000"/>
                </a:solidFill>
                <a:effectLst/>
                <a:latin typeface="CMR10"/>
              </a:rPr>
              <a:t>Jacobs University, Germany</a:t>
            </a:r>
            <a:br>
              <a:rPr lang="en-US" sz="1800" b="0" i="0" dirty="0">
                <a:solidFill>
                  <a:srgbClr val="000000"/>
                </a:solidFill>
                <a:effectLst/>
                <a:latin typeface="CMR10"/>
              </a:rPr>
            </a:br>
            <a:r>
              <a:rPr lang="en-US" sz="1800" b="0" i="0" dirty="0" err="1">
                <a:solidFill>
                  <a:srgbClr val="000000"/>
                </a:solidFill>
                <a:effectLst/>
                <a:latin typeface="CMR10"/>
              </a:rPr>
              <a:t>Yeno</a:t>
            </a:r>
            <a:r>
              <a:rPr lang="en-US" sz="1800" b="0" i="0" dirty="0">
                <a:solidFill>
                  <a:srgbClr val="000000"/>
                </a:solidFill>
                <a:effectLst/>
                <a:latin typeface="CMR10"/>
              </a:rPr>
              <a:t> K. S. </a:t>
            </a:r>
            <a:r>
              <a:rPr lang="en-US" sz="1800" b="0" i="0" dirty="0" err="1">
                <a:solidFill>
                  <a:srgbClr val="000000"/>
                </a:solidFill>
                <a:effectLst/>
                <a:latin typeface="CMR10"/>
              </a:rPr>
              <a:t>Gbenou</a:t>
            </a:r>
            <a:r>
              <a:rPr lang="en-US" dirty="0">
                <a:solidFill>
                  <a:srgbClr val="000000"/>
                </a:solidFill>
                <a:latin typeface="CMR10"/>
              </a:rPr>
              <a:t> / </a:t>
            </a:r>
            <a:r>
              <a:rPr lang="en-US" sz="1800" b="0" i="0" dirty="0">
                <a:solidFill>
                  <a:srgbClr val="000000"/>
                </a:solidFill>
                <a:effectLst/>
                <a:latin typeface="CMR10"/>
              </a:rPr>
              <a:t>Drexel University, USA</a:t>
            </a:r>
            <a:br>
              <a:rPr lang="en-US" dirty="0">
                <a:latin typeface="CMR10"/>
              </a:rPr>
            </a:br>
            <a:endParaRPr lang="en-US" dirty="0">
              <a:latin typeface="CMR10"/>
            </a:endParaRPr>
          </a:p>
        </p:txBody>
      </p:sp>
      <p:sp>
        <p:nvSpPr>
          <p:cNvPr id="9" name="TextBox 8">
            <a:extLst>
              <a:ext uri="{FF2B5EF4-FFF2-40B4-BE49-F238E27FC236}">
                <a16:creationId xmlns:a16="http://schemas.microsoft.com/office/drawing/2014/main" id="{FDCC99B0-F947-B6FD-0475-716A7FF336C2}"/>
              </a:ext>
            </a:extLst>
          </p:cNvPr>
          <p:cNvSpPr txBox="1"/>
          <p:nvPr/>
        </p:nvSpPr>
        <p:spPr>
          <a:xfrm>
            <a:off x="136634" y="2104671"/>
            <a:ext cx="6222125" cy="646331"/>
          </a:xfrm>
          <a:prstGeom prst="rect">
            <a:avLst/>
          </a:prstGeom>
          <a:noFill/>
        </p:spPr>
        <p:txBody>
          <a:bodyPr wrap="square" rtlCol="0">
            <a:spAutoFit/>
          </a:bodyPr>
          <a:lstStyle/>
          <a:p>
            <a:r>
              <a:rPr lang="en-US" sz="1800" b="1" i="0" dirty="0">
                <a:solidFill>
                  <a:srgbClr val="000000"/>
                </a:solidFill>
                <a:effectLst/>
                <a:latin typeface="NimbusRomNo9L-Regu"/>
              </a:rPr>
              <a:t>Data: </a:t>
            </a:r>
            <a:r>
              <a:rPr lang="en-US" sz="1800" b="1" i="0" dirty="0" err="1">
                <a:solidFill>
                  <a:srgbClr val="000000"/>
                </a:solidFill>
                <a:effectLst/>
                <a:latin typeface="NimbusRomNo9L-Regu"/>
              </a:rPr>
              <a:t>Emodb</a:t>
            </a:r>
            <a:r>
              <a:rPr lang="en-US" sz="1800" b="1" i="0" dirty="0">
                <a:solidFill>
                  <a:srgbClr val="000000"/>
                </a:solidFill>
                <a:effectLst/>
                <a:latin typeface="NimbusRomNo9L-Regu"/>
              </a:rPr>
              <a:t>, </a:t>
            </a:r>
            <a:r>
              <a:rPr lang="en-US" sz="1800" b="1" i="0" dirty="0" err="1">
                <a:solidFill>
                  <a:srgbClr val="000000"/>
                </a:solidFill>
                <a:effectLst/>
                <a:latin typeface="NimbusRomNo9L-Regu"/>
              </a:rPr>
              <a:t>Emovo</a:t>
            </a:r>
            <a:r>
              <a:rPr lang="en-US" sz="1800" b="1" i="0" dirty="0">
                <a:solidFill>
                  <a:srgbClr val="000000"/>
                </a:solidFill>
                <a:effectLst/>
                <a:latin typeface="NimbusRomNo9L-Regu"/>
              </a:rPr>
              <a:t>, </a:t>
            </a:r>
            <a:r>
              <a:rPr lang="en-US" sz="1800" b="1" i="0" dirty="0" err="1">
                <a:solidFill>
                  <a:srgbClr val="000000"/>
                </a:solidFill>
                <a:effectLst/>
                <a:latin typeface="NimbusRomNo9L-Regu"/>
              </a:rPr>
              <a:t>Savee</a:t>
            </a:r>
            <a:r>
              <a:rPr lang="en-US" sz="1800" b="1" i="0" dirty="0">
                <a:solidFill>
                  <a:srgbClr val="000000"/>
                </a:solidFill>
                <a:effectLst/>
                <a:latin typeface="NimbusRomNo9L-Regu"/>
              </a:rPr>
              <a:t>, RAVDESS. </a:t>
            </a:r>
            <a:br>
              <a:rPr lang="en-US" b="1" dirty="0"/>
            </a:br>
            <a:endParaRPr lang="en-US" b="1" dirty="0"/>
          </a:p>
        </p:txBody>
      </p:sp>
      <p:pic>
        <p:nvPicPr>
          <p:cNvPr id="12" name="Picture 11">
            <a:extLst>
              <a:ext uri="{FF2B5EF4-FFF2-40B4-BE49-F238E27FC236}">
                <a16:creationId xmlns:a16="http://schemas.microsoft.com/office/drawing/2014/main" id="{4FC01D63-18FD-17A0-8198-BBEC0A6E1EED}"/>
              </a:ext>
            </a:extLst>
          </p:cNvPr>
          <p:cNvPicPr>
            <a:picLocks noChangeAspect="1"/>
          </p:cNvPicPr>
          <p:nvPr/>
        </p:nvPicPr>
        <p:blipFill>
          <a:blip r:embed="rId5"/>
          <a:stretch>
            <a:fillRect/>
          </a:stretch>
        </p:blipFill>
        <p:spPr>
          <a:xfrm>
            <a:off x="262266" y="2524716"/>
            <a:ext cx="4036465" cy="1828844"/>
          </a:xfrm>
          <a:prstGeom prst="rect">
            <a:avLst/>
          </a:prstGeom>
        </p:spPr>
      </p:pic>
      <p:pic>
        <p:nvPicPr>
          <p:cNvPr id="14" name="Picture 13">
            <a:extLst>
              <a:ext uri="{FF2B5EF4-FFF2-40B4-BE49-F238E27FC236}">
                <a16:creationId xmlns:a16="http://schemas.microsoft.com/office/drawing/2014/main" id="{104B480B-ADD5-5048-57F6-79F86F9B02FE}"/>
              </a:ext>
            </a:extLst>
          </p:cNvPr>
          <p:cNvPicPr>
            <a:picLocks noChangeAspect="1"/>
          </p:cNvPicPr>
          <p:nvPr/>
        </p:nvPicPr>
        <p:blipFill rotWithShape="1">
          <a:blip r:embed="rId6"/>
          <a:srcRect r="21387"/>
          <a:stretch/>
        </p:blipFill>
        <p:spPr>
          <a:xfrm>
            <a:off x="269760" y="4455079"/>
            <a:ext cx="3167291" cy="2161409"/>
          </a:xfrm>
          <a:prstGeom prst="rect">
            <a:avLst/>
          </a:prstGeom>
        </p:spPr>
      </p:pic>
      <p:pic>
        <p:nvPicPr>
          <p:cNvPr id="19" name="Picture 18">
            <a:extLst>
              <a:ext uri="{FF2B5EF4-FFF2-40B4-BE49-F238E27FC236}">
                <a16:creationId xmlns:a16="http://schemas.microsoft.com/office/drawing/2014/main" id="{87FAFD60-F0EA-4967-893F-C5A29B915188}"/>
              </a:ext>
            </a:extLst>
          </p:cNvPr>
          <p:cNvPicPr>
            <a:picLocks noChangeAspect="1"/>
          </p:cNvPicPr>
          <p:nvPr/>
        </p:nvPicPr>
        <p:blipFill>
          <a:blip r:embed="rId7"/>
          <a:stretch>
            <a:fillRect/>
          </a:stretch>
        </p:blipFill>
        <p:spPr>
          <a:xfrm>
            <a:off x="5602014" y="941789"/>
            <a:ext cx="5039219" cy="3170254"/>
          </a:xfrm>
          <a:prstGeom prst="rect">
            <a:avLst/>
          </a:prstGeom>
        </p:spPr>
      </p:pic>
      <p:sp>
        <p:nvSpPr>
          <p:cNvPr id="20" name="TextBox 19">
            <a:extLst>
              <a:ext uri="{FF2B5EF4-FFF2-40B4-BE49-F238E27FC236}">
                <a16:creationId xmlns:a16="http://schemas.microsoft.com/office/drawing/2014/main" id="{E1C7241D-834D-B076-9C21-A268D5100554}"/>
              </a:ext>
            </a:extLst>
          </p:cNvPr>
          <p:cNvSpPr txBox="1"/>
          <p:nvPr/>
        </p:nvSpPr>
        <p:spPr>
          <a:xfrm>
            <a:off x="5381297" y="3391878"/>
            <a:ext cx="184731" cy="369332"/>
          </a:xfrm>
          <a:prstGeom prst="rect">
            <a:avLst/>
          </a:prstGeom>
          <a:noFill/>
        </p:spPr>
        <p:txBody>
          <a:bodyPr wrap="none" rtlCol="0">
            <a:spAutoFit/>
          </a:bodyPr>
          <a:lstStyle/>
          <a:p>
            <a:endParaRPr lang="en-US" dirty="0"/>
          </a:p>
        </p:txBody>
      </p:sp>
      <p:sp>
        <p:nvSpPr>
          <p:cNvPr id="24" name="TextBox 23">
            <a:extLst>
              <a:ext uri="{FF2B5EF4-FFF2-40B4-BE49-F238E27FC236}">
                <a16:creationId xmlns:a16="http://schemas.microsoft.com/office/drawing/2014/main" id="{D7228F4C-3C09-0B2F-A43A-9CA1F919FC4B}"/>
              </a:ext>
            </a:extLst>
          </p:cNvPr>
          <p:cNvSpPr txBox="1"/>
          <p:nvPr/>
        </p:nvSpPr>
        <p:spPr>
          <a:xfrm>
            <a:off x="5473662" y="4135829"/>
            <a:ext cx="6206358" cy="1754326"/>
          </a:xfrm>
          <a:prstGeom prst="rect">
            <a:avLst/>
          </a:prstGeom>
          <a:noFill/>
        </p:spPr>
        <p:txBody>
          <a:bodyPr wrap="square">
            <a:spAutoFit/>
          </a:bodyPr>
          <a:lstStyle/>
          <a:p>
            <a:r>
              <a:rPr lang="en-US" dirty="0"/>
              <a:t>EMOTIONS = {</a:t>
            </a:r>
          </a:p>
          <a:p>
            <a:r>
              <a:rPr lang="en-US" dirty="0"/>
              <a:t>    "angry",</a:t>
            </a:r>
          </a:p>
          <a:p>
            <a:r>
              <a:rPr lang="en-US" dirty="0"/>
              <a:t>    "sad",</a:t>
            </a:r>
          </a:p>
          <a:p>
            <a:r>
              <a:rPr lang="en-US" dirty="0"/>
              <a:t>    "neutral",</a:t>
            </a:r>
          </a:p>
          <a:p>
            <a:r>
              <a:rPr lang="en-US" dirty="0"/>
              <a:t>    "happy"</a:t>
            </a:r>
          </a:p>
          <a:p>
            <a:r>
              <a:rPr lang="en-US" dirty="0"/>
              <a:t>}</a:t>
            </a:r>
          </a:p>
        </p:txBody>
      </p:sp>
      <p:pic>
        <p:nvPicPr>
          <p:cNvPr id="28" name="Picture 27">
            <a:extLst>
              <a:ext uri="{FF2B5EF4-FFF2-40B4-BE49-F238E27FC236}">
                <a16:creationId xmlns:a16="http://schemas.microsoft.com/office/drawing/2014/main" id="{D2D0305F-72DF-9EBC-C569-6797B9929F83}"/>
              </a:ext>
            </a:extLst>
          </p:cNvPr>
          <p:cNvPicPr>
            <a:picLocks noChangeAspect="1"/>
          </p:cNvPicPr>
          <p:nvPr/>
        </p:nvPicPr>
        <p:blipFill>
          <a:blip r:embed="rId8"/>
          <a:stretch>
            <a:fillRect/>
          </a:stretch>
        </p:blipFill>
        <p:spPr>
          <a:xfrm>
            <a:off x="8865818" y="4234025"/>
            <a:ext cx="1775415" cy="1151793"/>
          </a:xfrm>
          <a:prstGeom prst="rect">
            <a:avLst/>
          </a:prstGeom>
        </p:spPr>
      </p:pic>
      <p:pic>
        <p:nvPicPr>
          <p:cNvPr id="31" name="Picture 30">
            <a:extLst>
              <a:ext uri="{FF2B5EF4-FFF2-40B4-BE49-F238E27FC236}">
                <a16:creationId xmlns:a16="http://schemas.microsoft.com/office/drawing/2014/main" id="{A0606FE1-D86E-6F2F-B8D0-2714BAC2E421}"/>
              </a:ext>
            </a:extLst>
          </p:cNvPr>
          <p:cNvPicPr>
            <a:picLocks noChangeAspect="1"/>
          </p:cNvPicPr>
          <p:nvPr/>
        </p:nvPicPr>
        <p:blipFill>
          <a:blip r:embed="rId9"/>
          <a:stretch>
            <a:fillRect/>
          </a:stretch>
        </p:blipFill>
        <p:spPr>
          <a:xfrm>
            <a:off x="6889650" y="5385818"/>
            <a:ext cx="1896998" cy="1230670"/>
          </a:xfrm>
          <a:prstGeom prst="rect">
            <a:avLst/>
          </a:prstGeom>
        </p:spPr>
      </p:pic>
      <p:sp>
        <p:nvSpPr>
          <p:cNvPr id="32" name="TextBox 31">
            <a:extLst>
              <a:ext uri="{FF2B5EF4-FFF2-40B4-BE49-F238E27FC236}">
                <a16:creationId xmlns:a16="http://schemas.microsoft.com/office/drawing/2014/main" id="{75C600AF-A733-7304-DA62-9C9F971DD225}"/>
              </a:ext>
            </a:extLst>
          </p:cNvPr>
          <p:cNvSpPr txBox="1"/>
          <p:nvPr/>
        </p:nvSpPr>
        <p:spPr>
          <a:xfrm>
            <a:off x="8539655" y="3465712"/>
            <a:ext cx="2401614" cy="646331"/>
          </a:xfrm>
          <a:prstGeom prst="rect">
            <a:avLst/>
          </a:prstGeom>
          <a:noFill/>
        </p:spPr>
        <p:txBody>
          <a:bodyPr wrap="square" rtlCol="0">
            <a:spAutoFit/>
          </a:bodyPr>
          <a:lstStyle/>
          <a:p>
            <a:r>
              <a:rPr lang="en-US" dirty="0"/>
              <a:t>DATASET: RADVESS</a:t>
            </a:r>
          </a:p>
          <a:p>
            <a:r>
              <a:rPr lang="en-US" dirty="0"/>
              <a:t>Different params.</a:t>
            </a:r>
          </a:p>
        </p:txBody>
      </p:sp>
    </p:spTree>
    <p:extLst>
      <p:ext uri="{BB962C8B-B14F-4D97-AF65-F5344CB8AC3E}">
        <p14:creationId xmlns:p14="http://schemas.microsoft.com/office/powerpoint/2010/main" val="517185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24D70DC-6798-2462-64F2-26EF50FDAA98}"/>
              </a:ext>
            </a:extLst>
          </p:cNvPr>
          <p:cNvSpPr/>
          <p:nvPr/>
        </p:nvSpPr>
        <p:spPr>
          <a:xfrm>
            <a:off x="0" y="0"/>
            <a:ext cx="12192000" cy="726831"/>
          </a:xfrm>
          <a:prstGeom prst="rect">
            <a:avLst/>
          </a:prstGeom>
          <a:solidFill>
            <a:srgbClr val="5122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t>2D-CNN / AUDIO TO SPECTROGRAM</a:t>
            </a:r>
          </a:p>
        </p:txBody>
      </p:sp>
      <p:pic>
        <p:nvPicPr>
          <p:cNvPr id="17" name="Picture 16">
            <a:extLst>
              <a:ext uri="{FF2B5EF4-FFF2-40B4-BE49-F238E27FC236}">
                <a16:creationId xmlns:a16="http://schemas.microsoft.com/office/drawing/2014/main" id="{BE88DC19-442B-4292-11FA-37933DBBFCE4}"/>
              </a:ext>
            </a:extLst>
          </p:cNvPr>
          <p:cNvPicPr>
            <a:picLocks noChangeAspect="1"/>
          </p:cNvPicPr>
          <p:nvPr/>
        </p:nvPicPr>
        <p:blipFill rotWithShape="1">
          <a:blip r:embed="rId3"/>
          <a:srcRect t="57663" b="11292"/>
          <a:stretch/>
        </p:blipFill>
        <p:spPr>
          <a:xfrm>
            <a:off x="9601200" y="139993"/>
            <a:ext cx="2590800" cy="446844"/>
          </a:xfrm>
          <a:prstGeom prst="rect">
            <a:avLst/>
          </a:prstGeom>
        </p:spPr>
      </p:pic>
      <p:sp>
        <p:nvSpPr>
          <p:cNvPr id="21" name="Rectangle: Rounded Corners 20">
            <a:extLst>
              <a:ext uri="{FF2B5EF4-FFF2-40B4-BE49-F238E27FC236}">
                <a16:creationId xmlns:a16="http://schemas.microsoft.com/office/drawing/2014/main" id="{6FB6A408-7591-0217-F9A3-CB8D65E44589}"/>
              </a:ext>
            </a:extLst>
          </p:cNvPr>
          <p:cNvSpPr/>
          <p:nvPr/>
        </p:nvSpPr>
        <p:spPr>
          <a:xfrm>
            <a:off x="136634" y="819807"/>
            <a:ext cx="10686625" cy="5898200"/>
          </a:xfrm>
          <a:prstGeom prst="roundRect">
            <a:avLst>
              <a:gd name="adj" fmla="val 2768"/>
            </a:avLst>
          </a:prstGeom>
          <a:solidFill>
            <a:schemeClr val="bg1">
              <a:lumMod val="95000"/>
              <a:alpha val="6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641E10"/>
              </a:highlight>
            </a:endParaRPr>
          </a:p>
        </p:txBody>
      </p:sp>
      <p:sp>
        <p:nvSpPr>
          <p:cNvPr id="11" name="Rectangle: Rounded Corners 10">
            <a:extLst>
              <a:ext uri="{FF2B5EF4-FFF2-40B4-BE49-F238E27FC236}">
                <a16:creationId xmlns:a16="http://schemas.microsoft.com/office/drawing/2014/main" id="{D8EDD3D2-55A5-BEA6-5DB6-26D71A71EF70}"/>
              </a:ext>
            </a:extLst>
          </p:cNvPr>
          <p:cNvSpPr/>
          <p:nvPr/>
        </p:nvSpPr>
        <p:spPr>
          <a:xfrm>
            <a:off x="10962290" y="819807"/>
            <a:ext cx="1103586" cy="5898200"/>
          </a:xfrm>
          <a:prstGeom prst="roundRect">
            <a:avLst/>
          </a:prstGeom>
          <a:solidFill>
            <a:srgbClr val="5122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DE3A45F-8535-B7C9-1284-68EF4876D26F}"/>
              </a:ext>
            </a:extLst>
          </p:cNvPr>
          <p:cNvSpPr/>
          <p:nvPr/>
        </p:nvSpPr>
        <p:spPr>
          <a:xfrm>
            <a:off x="10962290" y="2646928"/>
            <a:ext cx="1103586" cy="843571"/>
          </a:xfrm>
          <a:prstGeom prst="rect">
            <a:avLst/>
          </a:prstGeom>
          <a:solidFill>
            <a:srgbClr val="29282D"/>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E0766C8-7CBA-4A5C-BB29-088A375F7E6E}"/>
              </a:ext>
            </a:extLst>
          </p:cNvPr>
          <p:cNvSpPr txBox="1"/>
          <p:nvPr/>
        </p:nvSpPr>
        <p:spPr>
          <a:xfrm>
            <a:off x="9963807" y="6363278"/>
            <a:ext cx="1282262" cy="369332"/>
          </a:xfrm>
          <a:prstGeom prst="rect">
            <a:avLst/>
          </a:prstGeom>
          <a:noFill/>
        </p:spPr>
        <p:txBody>
          <a:bodyPr wrap="square" rtlCol="0">
            <a:spAutoFit/>
          </a:bodyPr>
          <a:lstStyle/>
          <a:p>
            <a:r>
              <a:rPr lang="en-US" b="1" i="1" dirty="0">
                <a:solidFill>
                  <a:srgbClr val="002060"/>
                </a:solidFill>
              </a:rPr>
              <a:t>3 - 5</a:t>
            </a:r>
          </a:p>
        </p:txBody>
      </p:sp>
      <p:sp>
        <p:nvSpPr>
          <p:cNvPr id="3" name="TextBox 2">
            <a:extLst>
              <a:ext uri="{FF2B5EF4-FFF2-40B4-BE49-F238E27FC236}">
                <a16:creationId xmlns:a16="http://schemas.microsoft.com/office/drawing/2014/main" id="{35204BD0-8C6E-8832-5810-EDDF524C74BA}"/>
              </a:ext>
            </a:extLst>
          </p:cNvPr>
          <p:cNvSpPr txBox="1"/>
          <p:nvPr/>
        </p:nvSpPr>
        <p:spPr>
          <a:xfrm>
            <a:off x="10983311" y="2745547"/>
            <a:ext cx="1103586" cy="646331"/>
          </a:xfrm>
          <a:prstGeom prst="rect">
            <a:avLst/>
          </a:prstGeom>
          <a:noFill/>
        </p:spPr>
        <p:txBody>
          <a:bodyPr wrap="square" rtlCol="0">
            <a:spAutoFit/>
          </a:bodyPr>
          <a:lstStyle/>
          <a:p>
            <a:pPr algn="ctr"/>
            <a:r>
              <a:rPr lang="en-US" b="1" dirty="0">
                <a:solidFill>
                  <a:schemeClr val="bg1"/>
                </a:solidFill>
              </a:rPr>
              <a:t>2D</a:t>
            </a:r>
          </a:p>
          <a:p>
            <a:pPr algn="ctr"/>
            <a:r>
              <a:rPr lang="en-US" b="1" dirty="0">
                <a:solidFill>
                  <a:schemeClr val="bg1"/>
                </a:solidFill>
              </a:rPr>
              <a:t>CNN</a:t>
            </a:r>
          </a:p>
        </p:txBody>
      </p:sp>
      <p:pic>
        <p:nvPicPr>
          <p:cNvPr id="7" name="Picture 6">
            <a:extLst>
              <a:ext uri="{FF2B5EF4-FFF2-40B4-BE49-F238E27FC236}">
                <a16:creationId xmlns:a16="http://schemas.microsoft.com/office/drawing/2014/main" id="{E37B2477-8873-019B-A6EE-E5C36420B70B}"/>
              </a:ext>
            </a:extLst>
          </p:cNvPr>
          <p:cNvPicPr>
            <a:picLocks noChangeAspect="1"/>
          </p:cNvPicPr>
          <p:nvPr/>
        </p:nvPicPr>
        <p:blipFill>
          <a:blip r:embed="rId4"/>
          <a:stretch>
            <a:fillRect/>
          </a:stretch>
        </p:blipFill>
        <p:spPr>
          <a:xfrm>
            <a:off x="10929546" y="1025698"/>
            <a:ext cx="1184031" cy="1184031"/>
          </a:xfrm>
          <a:prstGeom prst="rect">
            <a:avLst/>
          </a:prstGeom>
        </p:spPr>
      </p:pic>
      <p:sp>
        <p:nvSpPr>
          <p:cNvPr id="20" name="TextBox 19">
            <a:extLst>
              <a:ext uri="{FF2B5EF4-FFF2-40B4-BE49-F238E27FC236}">
                <a16:creationId xmlns:a16="http://schemas.microsoft.com/office/drawing/2014/main" id="{E1C7241D-834D-B076-9C21-A268D5100554}"/>
              </a:ext>
            </a:extLst>
          </p:cNvPr>
          <p:cNvSpPr txBox="1"/>
          <p:nvPr/>
        </p:nvSpPr>
        <p:spPr>
          <a:xfrm>
            <a:off x="5381297" y="3391878"/>
            <a:ext cx="184731" cy="369332"/>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36ADB6B8-1F3E-64CB-D7E6-70FFBE618F2F}"/>
              </a:ext>
            </a:extLst>
          </p:cNvPr>
          <p:cNvSpPr txBox="1"/>
          <p:nvPr/>
        </p:nvSpPr>
        <p:spPr>
          <a:xfrm>
            <a:off x="136634" y="924910"/>
            <a:ext cx="7514896" cy="369332"/>
          </a:xfrm>
          <a:prstGeom prst="rect">
            <a:avLst/>
          </a:prstGeom>
          <a:noFill/>
        </p:spPr>
        <p:txBody>
          <a:bodyPr wrap="square" rtlCol="0">
            <a:spAutoFit/>
          </a:bodyPr>
          <a:lstStyle/>
          <a:p>
            <a:r>
              <a:rPr lang="en-US" dirty="0">
                <a:latin typeface="CMR10"/>
              </a:rPr>
              <a:t>TESS DATASET: USING EXACTLY THE SAME PARAMS. FOR GENERATING SPECS.</a:t>
            </a:r>
          </a:p>
        </p:txBody>
      </p:sp>
      <p:pic>
        <p:nvPicPr>
          <p:cNvPr id="2050" name="Picture 2">
            <a:extLst>
              <a:ext uri="{FF2B5EF4-FFF2-40B4-BE49-F238E27FC236}">
                <a16:creationId xmlns:a16="http://schemas.microsoft.com/office/drawing/2014/main" id="{C4D05F71-48F4-3112-BAA4-C8263E019B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634" y="1399345"/>
            <a:ext cx="3762375" cy="24955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BB9E4A7-B415-714C-8784-97FE94CED183}"/>
              </a:ext>
            </a:extLst>
          </p:cNvPr>
          <p:cNvPicPr>
            <a:picLocks noChangeAspect="1"/>
          </p:cNvPicPr>
          <p:nvPr/>
        </p:nvPicPr>
        <p:blipFill>
          <a:blip r:embed="rId6"/>
          <a:stretch>
            <a:fillRect/>
          </a:stretch>
        </p:blipFill>
        <p:spPr>
          <a:xfrm>
            <a:off x="596199" y="4508937"/>
            <a:ext cx="3305452" cy="2144397"/>
          </a:xfrm>
          <a:prstGeom prst="rect">
            <a:avLst/>
          </a:prstGeom>
        </p:spPr>
      </p:pic>
      <p:sp>
        <p:nvSpPr>
          <p:cNvPr id="10" name="TextBox 9">
            <a:extLst>
              <a:ext uri="{FF2B5EF4-FFF2-40B4-BE49-F238E27FC236}">
                <a16:creationId xmlns:a16="http://schemas.microsoft.com/office/drawing/2014/main" id="{D8FDBD27-5941-42E6-A4B2-FC442EA4CD30}"/>
              </a:ext>
            </a:extLst>
          </p:cNvPr>
          <p:cNvSpPr txBox="1"/>
          <p:nvPr/>
        </p:nvSpPr>
        <p:spPr>
          <a:xfrm>
            <a:off x="596199" y="4018795"/>
            <a:ext cx="3302810" cy="338554"/>
          </a:xfrm>
          <a:prstGeom prst="rect">
            <a:avLst/>
          </a:prstGeom>
          <a:noFill/>
        </p:spPr>
        <p:txBody>
          <a:bodyPr wrap="square" rtlCol="0">
            <a:spAutoFit/>
          </a:bodyPr>
          <a:lstStyle/>
          <a:p>
            <a:r>
              <a:rPr lang="en-US" sz="1600" dirty="0"/>
              <a:t>NOISE REDUCTION + TRIMMING</a:t>
            </a:r>
          </a:p>
        </p:txBody>
      </p:sp>
      <p:sp>
        <p:nvSpPr>
          <p:cNvPr id="16" name="TextBox 15">
            <a:extLst>
              <a:ext uri="{FF2B5EF4-FFF2-40B4-BE49-F238E27FC236}">
                <a16:creationId xmlns:a16="http://schemas.microsoft.com/office/drawing/2014/main" id="{B6071D8B-E07A-CB63-2E9C-CE89B07FD5A7}"/>
              </a:ext>
            </a:extLst>
          </p:cNvPr>
          <p:cNvSpPr txBox="1"/>
          <p:nvPr/>
        </p:nvSpPr>
        <p:spPr>
          <a:xfrm>
            <a:off x="3757449" y="1334672"/>
            <a:ext cx="6206358" cy="1323439"/>
          </a:xfrm>
          <a:prstGeom prst="rect">
            <a:avLst/>
          </a:prstGeom>
          <a:noFill/>
        </p:spPr>
        <p:txBody>
          <a:bodyPr wrap="square">
            <a:spAutoFit/>
          </a:bodyPr>
          <a:lstStyle/>
          <a:p>
            <a:r>
              <a:rPr lang="en-US" sz="1600" dirty="0"/>
              <a:t> DATA AUGMENTATION: </a:t>
            </a:r>
          </a:p>
          <a:p>
            <a:r>
              <a:rPr lang="en-US" sz="1600" dirty="0"/>
              <a:t>    </a:t>
            </a:r>
            <a:r>
              <a:rPr lang="en-US" sz="1600" dirty="0" err="1"/>
              <a:t>zoom_range</a:t>
            </a:r>
            <a:r>
              <a:rPr lang="en-US" sz="1600" dirty="0"/>
              <a:t>=0.1,</a:t>
            </a:r>
          </a:p>
          <a:p>
            <a:r>
              <a:rPr lang="en-US" sz="1600" dirty="0"/>
              <a:t>    </a:t>
            </a:r>
            <a:r>
              <a:rPr lang="en-US" sz="1600" dirty="0" err="1"/>
              <a:t>width_shift_range</a:t>
            </a:r>
            <a:r>
              <a:rPr lang="en-US" sz="1600" dirty="0"/>
              <a:t>=0.1,</a:t>
            </a:r>
          </a:p>
          <a:p>
            <a:r>
              <a:rPr lang="en-US" sz="1600" dirty="0"/>
              <a:t>    </a:t>
            </a:r>
            <a:r>
              <a:rPr lang="en-US" sz="1600" dirty="0" err="1"/>
              <a:t>height_shift_range</a:t>
            </a:r>
            <a:r>
              <a:rPr lang="en-US" sz="1600" dirty="0"/>
              <a:t>=0.1,</a:t>
            </a:r>
          </a:p>
          <a:p>
            <a:r>
              <a:rPr lang="en-US" sz="1600" dirty="0"/>
              <a:t>    h-flip</a:t>
            </a:r>
          </a:p>
        </p:txBody>
      </p:sp>
      <p:pic>
        <p:nvPicPr>
          <p:cNvPr id="22" name="Picture 21">
            <a:extLst>
              <a:ext uri="{FF2B5EF4-FFF2-40B4-BE49-F238E27FC236}">
                <a16:creationId xmlns:a16="http://schemas.microsoft.com/office/drawing/2014/main" id="{E4164BDF-2738-074F-AA70-0E999F008C81}"/>
              </a:ext>
            </a:extLst>
          </p:cNvPr>
          <p:cNvPicPr>
            <a:picLocks noChangeAspect="1"/>
          </p:cNvPicPr>
          <p:nvPr/>
        </p:nvPicPr>
        <p:blipFill>
          <a:blip r:embed="rId7"/>
          <a:stretch>
            <a:fillRect/>
          </a:stretch>
        </p:blipFill>
        <p:spPr>
          <a:xfrm>
            <a:off x="4040683" y="4508937"/>
            <a:ext cx="5875424" cy="2145282"/>
          </a:xfrm>
          <a:prstGeom prst="rect">
            <a:avLst/>
          </a:prstGeom>
        </p:spPr>
      </p:pic>
      <p:pic>
        <p:nvPicPr>
          <p:cNvPr id="2052" name="Picture 4">
            <a:extLst>
              <a:ext uri="{FF2B5EF4-FFF2-40B4-BE49-F238E27FC236}">
                <a16:creationId xmlns:a16="http://schemas.microsoft.com/office/drawing/2014/main" id="{CBF90A53-FBAA-4B5E-AABB-007B0EB931B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39457" y="1474558"/>
            <a:ext cx="3676650" cy="290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4406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24D70DC-6798-2462-64F2-26EF50FDAA98}"/>
              </a:ext>
            </a:extLst>
          </p:cNvPr>
          <p:cNvSpPr/>
          <p:nvPr/>
        </p:nvSpPr>
        <p:spPr>
          <a:xfrm>
            <a:off x="0" y="0"/>
            <a:ext cx="12192000" cy="726831"/>
          </a:xfrm>
          <a:prstGeom prst="rect">
            <a:avLst/>
          </a:prstGeom>
          <a:solidFill>
            <a:srgbClr val="5122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t>Transfer Learning – RAVDESS + DATA AUG.</a:t>
            </a:r>
          </a:p>
        </p:txBody>
      </p:sp>
      <p:pic>
        <p:nvPicPr>
          <p:cNvPr id="17" name="Picture 16">
            <a:extLst>
              <a:ext uri="{FF2B5EF4-FFF2-40B4-BE49-F238E27FC236}">
                <a16:creationId xmlns:a16="http://schemas.microsoft.com/office/drawing/2014/main" id="{BE88DC19-442B-4292-11FA-37933DBBFCE4}"/>
              </a:ext>
            </a:extLst>
          </p:cNvPr>
          <p:cNvPicPr>
            <a:picLocks noChangeAspect="1"/>
          </p:cNvPicPr>
          <p:nvPr/>
        </p:nvPicPr>
        <p:blipFill rotWithShape="1">
          <a:blip r:embed="rId3"/>
          <a:srcRect t="57663" b="11292"/>
          <a:stretch/>
        </p:blipFill>
        <p:spPr>
          <a:xfrm>
            <a:off x="9601200" y="139993"/>
            <a:ext cx="2590800" cy="446844"/>
          </a:xfrm>
          <a:prstGeom prst="rect">
            <a:avLst/>
          </a:prstGeom>
        </p:spPr>
      </p:pic>
      <p:sp>
        <p:nvSpPr>
          <p:cNvPr id="21" name="Rectangle: Rounded Corners 20">
            <a:extLst>
              <a:ext uri="{FF2B5EF4-FFF2-40B4-BE49-F238E27FC236}">
                <a16:creationId xmlns:a16="http://schemas.microsoft.com/office/drawing/2014/main" id="{6FB6A408-7591-0217-F9A3-CB8D65E44589}"/>
              </a:ext>
            </a:extLst>
          </p:cNvPr>
          <p:cNvSpPr/>
          <p:nvPr/>
        </p:nvSpPr>
        <p:spPr>
          <a:xfrm>
            <a:off x="136634" y="819807"/>
            <a:ext cx="10686625" cy="5898200"/>
          </a:xfrm>
          <a:prstGeom prst="roundRect">
            <a:avLst>
              <a:gd name="adj" fmla="val 2768"/>
            </a:avLst>
          </a:prstGeom>
          <a:solidFill>
            <a:schemeClr val="bg1">
              <a:lumMod val="95000"/>
              <a:alpha val="6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D8EDD3D2-55A5-BEA6-5DB6-26D71A71EF70}"/>
              </a:ext>
            </a:extLst>
          </p:cNvPr>
          <p:cNvSpPr/>
          <p:nvPr/>
        </p:nvSpPr>
        <p:spPr>
          <a:xfrm>
            <a:off x="10962290" y="819807"/>
            <a:ext cx="1103586" cy="5898200"/>
          </a:xfrm>
          <a:prstGeom prst="roundRect">
            <a:avLst/>
          </a:prstGeom>
          <a:solidFill>
            <a:srgbClr val="5122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DE3A45F-8535-B7C9-1284-68EF4876D26F}"/>
              </a:ext>
            </a:extLst>
          </p:cNvPr>
          <p:cNvSpPr/>
          <p:nvPr/>
        </p:nvSpPr>
        <p:spPr>
          <a:xfrm>
            <a:off x="10962290" y="4072434"/>
            <a:ext cx="1103586" cy="843571"/>
          </a:xfrm>
          <a:prstGeom prst="rect">
            <a:avLst/>
          </a:prstGeom>
          <a:solidFill>
            <a:srgbClr val="29282D"/>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59EFAD0-6FDC-36C0-12EE-1C8553615B08}"/>
              </a:ext>
            </a:extLst>
          </p:cNvPr>
          <p:cNvSpPr txBox="1"/>
          <p:nvPr/>
        </p:nvSpPr>
        <p:spPr>
          <a:xfrm>
            <a:off x="9963807" y="6363278"/>
            <a:ext cx="1282262" cy="369332"/>
          </a:xfrm>
          <a:prstGeom prst="rect">
            <a:avLst/>
          </a:prstGeom>
          <a:noFill/>
        </p:spPr>
        <p:txBody>
          <a:bodyPr wrap="square" rtlCol="0">
            <a:spAutoFit/>
          </a:bodyPr>
          <a:lstStyle/>
          <a:p>
            <a:r>
              <a:rPr lang="en-US" b="1" i="1" dirty="0">
                <a:solidFill>
                  <a:srgbClr val="002060"/>
                </a:solidFill>
              </a:rPr>
              <a:t>4 - 5</a:t>
            </a:r>
          </a:p>
        </p:txBody>
      </p:sp>
      <p:sp>
        <p:nvSpPr>
          <p:cNvPr id="6" name="TextBox 5">
            <a:extLst>
              <a:ext uri="{FF2B5EF4-FFF2-40B4-BE49-F238E27FC236}">
                <a16:creationId xmlns:a16="http://schemas.microsoft.com/office/drawing/2014/main" id="{40D0BEB2-4FBC-7B1C-9619-8687239374FB}"/>
              </a:ext>
            </a:extLst>
          </p:cNvPr>
          <p:cNvSpPr txBox="1"/>
          <p:nvPr/>
        </p:nvSpPr>
        <p:spPr>
          <a:xfrm>
            <a:off x="10962290" y="4147757"/>
            <a:ext cx="1103586" cy="923330"/>
          </a:xfrm>
          <a:prstGeom prst="rect">
            <a:avLst/>
          </a:prstGeom>
          <a:noFill/>
        </p:spPr>
        <p:txBody>
          <a:bodyPr wrap="square" rtlCol="0">
            <a:spAutoFit/>
          </a:bodyPr>
          <a:lstStyle/>
          <a:p>
            <a:pPr algn="ctr"/>
            <a:r>
              <a:rPr lang="en-US" b="1" dirty="0">
                <a:solidFill>
                  <a:schemeClr val="bg1"/>
                </a:solidFill>
              </a:rPr>
              <a:t>Transfer</a:t>
            </a:r>
          </a:p>
          <a:p>
            <a:pPr algn="ctr"/>
            <a:r>
              <a:rPr lang="en-US" b="1" dirty="0">
                <a:solidFill>
                  <a:schemeClr val="bg1"/>
                </a:solidFill>
              </a:rPr>
              <a:t>learning</a:t>
            </a:r>
          </a:p>
          <a:p>
            <a:pPr algn="ctr"/>
            <a:endParaRPr lang="en-US" b="1" dirty="0">
              <a:solidFill>
                <a:schemeClr val="bg1"/>
              </a:solidFill>
            </a:endParaRPr>
          </a:p>
        </p:txBody>
      </p:sp>
      <p:pic>
        <p:nvPicPr>
          <p:cNvPr id="8" name="Picture 7">
            <a:extLst>
              <a:ext uri="{FF2B5EF4-FFF2-40B4-BE49-F238E27FC236}">
                <a16:creationId xmlns:a16="http://schemas.microsoft.com/office/drawing/2014/main" id="{D8B8380C-35D7-0B50-99D3-33E3A1B1683A}"/>
              </a:ext>
            </a:extLst>
          </p:cNvPr>
          <p:cNvPicPr>
            <a:picLocks noChangeAspect="1"/>
          </p:cNvPicPr>
          <p:nvPr/>
        </p:nvPicPr>
        <p:blipFill>
          <a:blip r:embed="rId4"/>
          <a:stretch>
            <a:fillRect/>
          </a:stretch>
        </p:blipFill>
        <p:spPr>
          <a:xfrm>
            <a:off x="10922067" y="1019241"/>
            <a:ext cx="1184031" cy="1184031"/>
          </a:xfrm>
          <a:prstGeom prst="rect">
            <a:avLst/>
          </a:prstGeom>
        </p:spPr>
      </p:pic>
      <p:pic>
        <p:nvPicPr>
          <p:cNvPr id="10" name="Picture 9">
            <a:extLst>
              <a:ext uri="{FF2B5EF4-FFF2-40B4-BE49-F238E27FC236}">
                <a16:creationId xmlns:a16="http://schemas.microsoft.com/office/drawing/2014/main" id="{2E867CBF-44C4-4714-568B-5DE2573A39DF}"/>
              </a:ext>
            </a:extLst>
          </p:cNvPr>
          <p:cNvPicPr>
            <a:picLocks noChangeAspect="1"/>
          </p:cNvPicPr>
          <p:nvPr/>
        </p:nvPicPr>
        <p:blipFill>
          <a:blip r:embed="rId4"/>
          <a:stretch>
            <a:fillRect/>
          </a:stretch>
        </p:blipFill>
        <p:spPr>
          <a:xfrm>
            <a:off x="10913679" y="2407284"/>
            <a:ext cx="1184031" cy="1184031"/>
          </a:xfrm>
          <a:prstGeom prst="rect">
            <a:avLst/>
          </a:prstGeom>
        </p:spPr>
      </p:pic>
      <p:sp>
        <p:nvSpPr>
          <p:cNvPr id="13" name="TextBox 12">
            <a:extLst>
              <a:ext uri="{FF2B5EF4-FFF2-40B4-BE49-F238E27FC236}">
                <a16:creationId xmlns:a16="http://schemas.microsoft.com/office/drawing/2014/main" id="{F1150C55-A343-63A3-FB6B-D820C334F8F7}"/>
              </a:ext>
            </a:extLst>
          </p:cNvPr>
          <p:cNvSpPr txBox="1"/>
          <p:nvPr/>
        </p:nvSpPr>
        <p:spPr>
          <a:xfrm>
            <a:off x="104800" y="860387"/>
            <a:ext cx="6206358" cy="923330"/>
          </a:xfrm>
          <a:prstGeom prst="rect">
            <a:avLst/>
          </a:prstGeom>
          <a:noFill/>
        </p:spPr>
        <p:txBody>
          <a:bodyPr wrap="square">
            <a:spAutoFit/>
          </a:bodyPr>
          <a:lstStyle/>
          <a:p>
            <a:r>
              <a:rPr lang="en-US" dirty="0" err="1"/>
              <a:t>vgg_model</a:t>
            </a:r>
            <a:r>
              <a:rPr lang="en-US" dirty="0"/>
              <a:t> = VGG16(weights='</a:t>
            </a:r>
            <a:r>
              <a:rPr lang="en-US" dirty="0" err="1"/>
              <a:t>imagenet</a:t>
            </a:r>
            <a:r>
              <a:rPr lang="en-US" dirty="0"/>
              <a:t>',</a:t>
            </a:r>
          </a:p>
          <a:p>
            <a:r>
              <a:rPr lang="en-US" dirty="0"/>
              <a:t>                  </a:t>
            </a:r>
            <a:r>
              <a:rPr lang="en-US" dirty="0" err="1"/>
              <a:t>include_top</a:t>
            </a:r>
            <a:r>
              <a:rPr lang="en-US" dirty="0"/>
              <a:t>=False,</a:t>
            </a:r>
          </a:p>
          <a:p>
            <a:r>
              <a:rPr lang="en-US" dirty="0"/>
              <a:t>                  </a:t>
            </a:r>
            <a:r>
              <a:rPr lang="en-US" dirty="0" err="1"/>
              <a:t>input_shape</a:t>
            </a:r>
            <a:r>
              <a:rPr lang="en-US" dirty="0"/>
              <a:t>=(224, 224, 3))</a:t>
            </a:r>
          </a:p>
        </p:txBody>
      </p:sp>
      <p:pic>
        <p:nvPicPr>
          <p:cNvPr id="18" name="Picture 17">
            <a:extLst>
              <a:ext uri="{FF2B5EF4-FFF2-40B4-BE49-F238E27FC236}">
                <a16:creationId xmlns:a16="http://schemas.microsoft.com/office/drawing/2014/main" id="{66C7D9E8-3C6A-D61A-5C21-23E75CD6352C}"/>
              </a:ext>
            </a:extLst>
          </p:cNvPr>
          <p:cNvPicPr>
            <a:picLocks noChangeAspect="1"/>
          </p:cNvPicPr>
          <p:nvPr/>
        </p:nvPicPr>
        <p:blipFill>
          <a:blip r:embed="rId5"/>
          <a:stretch>
            <a:fillRect/>
          </a:stretch>
        </p:blipFill>
        <p:spPr>
          <a:xfrm>
            <a:off x="4498428" y="912783"/>
            <a:ext cx="6206829" cy="923330"/>
          </a:xfrm>
          <a:prstGeom prst="rect">
            <a:avLst/>
          </a:prstGeom>
        </p:spPr>
      </p:pic>
      <p:pic>
        <p:nvPicPr>
          <p:cNvPr id="24" name="Picture 23">
            <a:extLst>
              <a:ext uri="{FF2B5EF4-FFF2-40B4-BE49-F238E27FC236}">
                <a16:creationId xmlns:a16="http://schemas.microsoft.com/office/drawing/2014/main" id="{01D890D9-5698-0FF6-7AEF-2ACE81A93A30}"/>
              </a:ext>
            </a:extLst>
          </p:cNvPr>
          <p:cNvPicPr>
            <a:picLocks noChangeAspect="1"/>
          </p:cNvPicPr>
          <p:nvPr/>
        </p:nvPicPr>
        <p:blipFill>
          <a:blip r:embed="rId6"/>
          <a:stretch>
            <a:fillRect/>
          </a:stretch>
        </p:blipFill>
        <p:spPr>
          <a:xfrm>
            <a:off x="7663796" y="1879029"/>
            <a:ext cx="3041461" cy="4391274"/>
          </a:xfrm>
          <a:prstGeom prst="rect">
            <a:avLst/>
          </a:prstGeom>
        </p:spPr>
      </p:pic>
      <p:pic>
        <p:nvPicPr>
          <p:cNvPr id="26" name="Picture 2">
            <a:extLst>
              <a:ext uri="{FF2B5EF4-FFF2-40B4-BE49-F238E27FC236}">
                <a16:creationId xmlns:a16="http://schemas.microsoft.com/office/drawing/2014/main" id="{1C8FF43A-B42D-0A9F-4D9C-BD10F3F491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45514" y="3608614"/>
            <a:ext cx="3296672" cy="321402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B6D481F6-E622-5EF5-A9A9-E01AD0BC8C71}"/>
              </a:ext>
            </a:extLst>
          </p:cNvPr>
          <p:cNvPicPr>
            <a:picLocks noChangeAspect="1"/>
          </p:cNvPicPr>
          <p:nvPr/>
        </p:nvPicPr>
        <p:blipFill>
          <a:blip r:embed="rId8"/>
          <a:stretch>
            <a:fillRect/>
          </a:stretch>
        </p:blipFill>
        <p:spPr>
          <a:xfrm>
            <a:off x="4585842" y="1888509"/>
            <a:ext cx="2772296" cy="1667709"/>
          </a:xfrm>
          <a:prstGeom prst="rect">
            <a:avLst/>
          </a:prstGeom>
        </p:spPr>
      </p:pic>
      <p:pic>
        <p:nvPicPr>
          <p:cNvPr id="33" name="Picture 32">
            <a:extLst>
              <a:ext uri="{FF2B5EF4-FFF2-40B4-BE49-F238E27FC236}">
                <a16:creationId xmlns:a16="http://schemas.microsoft.com/office/drawing/2014/main" id="{44F779AC-02D4-EB6A-3443-63B1CEC91177}"/>
              </a:ext>
            </a:extLst>
          </p:cNvPr>
          <p:cNvPicPr>
            <a:picLocks noChangeAspect="1"/>
          </p:cNvPicPr>
          <p:nvPr/>
        </p:nvPicPr>
        <p:blipFill>
          <a:blip r:embed="rId9"/>
          <a:stretch>
            <a:fillRect/>
          </a:stretch>
        </p:blipFill>
        <p:spPr>
          <a:xfrm>
            <a:off x="253069" y="1917273"/>
            <a:ext cx="2258903" cy="4678275"/>
          </a:xfrm>
          <a:prstGeom prst="rect">
            <a:avLst/>
          </a:prstGeom>
        </p:spPr>
      </p:pic>
    </p:spTree>
    <p:extLst>
      <p:ext uri="{BB962C8B-B14F-4D97-AF65-F5344CB8AC3E}">
        <p14:creationId xmlns:p14="http://schemas.microsoft.com/office/powerpoint/2010/main" val="612347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24D70DC-6798-2462-64F2-26EF50FDAA98}"/>
              </a:ext>
            </a:extLst>
          </p:cNvPr>
          <p:cNvSpPr/>
          <p:nvPr/>
        </p:nvSpPr>
        <p:spPr>
          <a:xfrm>
            <a:off x="0" y="0"/>
            <a:ext cx="12192000" cy="726831"/>
          </a:xfrm>
          <a:prstGeom prst="rect">
            <a:avLst/>
          </a:prstGeom>
          <a:solidFill>
            <a:srgbClr val="5122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t>Deep Insight / A_F(NEG) VS. H_S(POS)</a:t>
            </a:r>
          </a:p>
        </p:txBody>
      </p:sp>
      <p:pic>
        <p:nvPicPr>
          <p:cNvPr id="17" name="Picture 16">
            <a:extLst>
              <a:ext uri="{FF2B5EF4-FFF2-40B4-BE49-F238E27FC236}">
                <a16:creationId xmlns:a16="http://schemas.microsoft.com/office/drawing/2014/main" id="{BE88DC19-442B-4292-11FA-37933DBBFCE4}"/>
              </a:ext>
            </a:extLst>
          </p:cNvPr>
          <p:cNvPicPr>
            <a:picLocks noChangeAspect="1"/>
          </p:cNvPicPr>
          <p:nvPr/>
        </p:nvPicPr>
        <p:blipFill rotWithShape="1">
          <a:blip r:embed="rId3"/>
          <a:srcRect t="57663" b="11292"/>
          <a:stretch/>
        </p:blipFill>
        <p:spPr>
          <a:xfrm>
            <a:off x="9601200" y="139993"/>
            <a:ext cx="2590800" cy="446844"/>
          </a:xfrm>
          <a:prstGeom prst="rect">
            <a:avLst/>
          </a:prstGeom>
        </p:spPr>
      </p:pic>
      <p:sp>
        <p:nvSpPr>
          <p:cNvPr id="21" name="Rectangle: Rounded Corners 20">
            <a:extLst>
              <a:ext uri="{FF2B5EF4-FFF2-40B4-BE49-F238E27FC236}">
                <a16:creationId xmlns:a16="http://schemas.microsoft.com/office/drawing/2014/main" id="{6FB6A408-7591-0217-F9A3-CB8D65E44589}"/>
              </a:ext>
            </a:extLst>
          </p:cNvPr>
          <p:cNvSpPr/>
          <p:nvPr/>
        </p:nvSpPr>
        <p:spPr>
          <a:xfrm>
            <a:off x="136634" y="856593"/>
            <a:ext cx="10686625" cy="5898200"/>
          </a:xfrm>
          <a:prstGeom prst="roundRect">
            <a:avLst>
              <a:gd name="adj" fmla="val 2768"/>
            </a:avLst>
          </a:prstGeom>
          <a:solidFill>
            <a:schemeClr val="bg1">
              <a:lumMod val="95000"/>
              <a:alpha val="6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D8EDD3D2-55A5-BEA6-5DB6-26D71A71EF70}"/>
              </a:ext>
            </a:extLst>
          </p:cNvPr>
          <p:cNvSpPr/>
          <p:nvPr/>
        </p:nvSpPr>
        <p:spPr>
          <a:xfrm>
            <a:off x="10962290" y="819807"/>
            <a:ext cx="1103586" cy="5898200"/>
          </a:xfrm>
          <a:prstGeom prst="roundRect">
            <a:avLst/>
          </a:prstGeom>
          <a:solidFill>
            <a:srgbClr val="5122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DE3A45F-8535-B7C9-1284-68EF4876D26F}"/>
              </a:ext>
            </a:extLst>
          </p:cNvPr>
          <p:cNvSpPr/>
          <p:nvPr/>
        </p:nvSpPr>
        <p:spPr>
          <a:xfrm>
            <a:off x="10962290" y="5393378"/>
            <a:ext cx="1103586" cy="843571"/>
          </a:xfrm>
          <a:prstGeom prst="rect">
            <a:avLst/>
          </a:prstGeom>
          <a:solidFill>
            <a:srgbClr val="29282D"/>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7A5B610-035E-C436-AD47-1A6E76217BED}"/>
              </a:ext>
            </a:extLst>
          </p:cNvPr>
          <p:cNvSpPr txBox="1"/>
          <p:nvPr/>
        </p:nvSpPr>
        <p:spPr>
          <a:xfrm>
            <a:off x="9963807" y="6363278"/>
            <a:ext cx="1282262" cy="369332"/>
          </a:xfrm>
          <a:prstGeom prst="rect">
            <a:avLst/>
          </a:prstGeom>
          <a:noFill/>
        </p:spPr>
        <p:txBody>
          <a:bodyPr wrap="square" rtlCol="0">
            <a:spAutoFit/>
          </a:bodyPr>
          <a:lstStyle/>
          <a:p>
            <a:r>
              <a:rPr lang="en-US" b="1" i="1" dirty="0">
                <a:solidFill>
                  <a:srgbClr val="002060"/>
                </a:solidFill>
              </a:rPr>
              <a:t>5 - 5</a:t>
            </a:r>
          </a:p>
        </p:txBody>
      </p:sp>
      <p:sp>
        <p:nvSpPr>
          <p:cNvPr id="4" name="TextBox 3">
            <a:extLst>
              <a:ext uri="{FF2B5EF4-FFF2-40B4-BE49-F238E27FC236}">
                <a16:creationId xmlns:a16="http://schemas.microsoft.com/office/drawing/2014/main" id="{FB673459-83AF-7DA8-9F3F-62CEF0C18B8B}"/>
              </a:ext>
            </a:extLst>
          </p:cNvPr>
          <p:cNvSpPr txBox="1"/>
          <p:nvPr/>
        </p:nvSpPr>
        <p:spPr>
          <a:xfrm>
            <a:off x="10949924" y="5487403"/>
            <a:ext cx="1103586" cy="646331"/>
          </a:xfrm>
          <a:prstGeom prst="rect">
            <a:avLst/>
          </a:prstGeom>
          <a:noFill/>
        </p:spPr>
        <p:txBody>
          <a:bodyPr wrap="square" rtlCol="0">
            <a:spAutoFit/>
          </a:bodyPr>
          <a:lstStyle/>
          <a:p>
            <a:pPr algn="ctr"/>
            <a:r>
              <a:rPr lang="en-US" b="1" dirty="0">
                <a:solidFill>
                  <a:schemeClr val="bg1"/>
                </a:solidFill>
              </a:rPr>
              <a:t>Deep</a:t>
            </a:r>
          </a:p>
          <a:p>
            <a:pPr algn="ctr"/>
            <a:r>
              <a:rPr lang="en-US" b="1" dirty="0">
                <a:solidFill>
                  <a:schemeClr val="bg1"/>
                </a:solidFill>
              </a:rPr>
              <a:t>Insight</a:t>
            </a:r>
          </a:p>
        </p:txBody>
      </p:sp>
      <p:pic>
        <p:nvPicPr>
          <p:cNvPr id="7" name="Picture 6">
            <a:extLst>
              <a:ext uri="{FF2B5EF4-FFF2-40B4-BE49-F238E27FC236}">
                <a16:creationId xmlns:a16="http://schemas.microsoft.com/office/drawing/2014/main" id="{D4BC1B51-6488-9D77-C7E6-09652064490A}"/>
              </a:ext>
            </a:extLst>
          </p:cNvPr>
          <p:cNvPicPr>
            <a:picLocks noChangeAspect="1"/>
          </p:cNvPicPr>
          <p:nvPr/>
        </p:nvPicPr>
        <p:blipFill>
          <a:blip r:embed="rId4"/>
          <a:stretch>
            <a:fillRect/>
          </a:stretch>
        </p:blipFill>
        <p:spPr>
          <a:xfrm>
            <a:off x="10922067" y="1022086"/>
            <a:ext cx="1184031" cy="1184031"/>
          </a:xfrm>
          <a:prstGeom prst="rect">
            <a:avLst/>
          </a:prstGeom>
        </p:spPr>
      </p:pic>
      <p:pic>
        <p:nvPicPr>
          <p:cNvPr id="9" name="Picture 8">
            <a:extLst>
              <a:ext uri="{FF2B5EF4-FFF2-40B4-BE49-F238E27FC236}">
                <a16:creationId xmlns:a16="http://schemas.microsoft.com/office/drawing/2014/main" id="{A9A86FA1-7A30-BB09-25EF-A8FA7FC4BECF}"/>
              </a:ext>
            </a:extLst>
          </p:cNvPr>
          <p:cNvPicPr>
            <a:picLocks noChangeAspect="1"/>
          </p:cNvPicPr>
          <p:nvPr/>
        </p:nvPicPr>
        <p:blipFill>
          <a:blip r:embed="rId4"/>
          <a:stretch>
            <a:fillRect/>
          </a:stretch>
        </p:blipFill>
        <p:spPr>
          <a:xfrm>
            <a:off x="10916775" y="2453327"/>
            <a:ext cx="1184031" cy="1184031"/>
          </a:xfrm>
          <a:prstGeom prst="rect">
            <a:avLst/>
          </a:prstGeom>
        </p:spPr>
      </p:pic>
      <p:pic>
        <p:nvPicPr>
          <p:cNvPr id="12" name="Picture 11">
            <a:extLst>
              <a:ext uri="{FF2B5EF4-FFF2-40B4-BE49-F238E27FC236}">
                <a16:creationId xmlns:a16="http://schemas.microsoft.com/office/drawing/2014/main" id="{78E16994-15F1-6157-9450-816E7A6CE7F1}"/>
              </a:ext>
            </a:extLst>
          </p:cNvPr>
          <p:cNvPicPr>
            <a:picLocks noChangeAspect="1"/>
          </p:cNvPicPr>
          <p:nvPr/>
        </p:nvPicPr>
        <p:blipFill>
          <a:blip r:embed="rId4"/>
          <a:stretch>
            <a:fillRect/>
          </a:stretch>
        </p:blipFill>
        <p:spPr>
          <a:xfrm>
            <a:off x="10914755" y="3919737"/>
            <a:ext cx="1184031" cy="1184031"/>
          </a:xfrm>
          <a:prstGeom prst="rect">
            <a:avLst/>
          </a:prstGeom>
        </p:spPr>
      </p:pic>
      <p:pic>
        <p:nvPicPr>
          <p:cNvPr id="14" name="Picture 13">
            <a:extLst>
              <a:ext uri="{FF2B5EF4-FFF2-40B4-BE49-F238E27FC236}">
                <a16:creationId xmlns:a16="http://schemas.microsoft.com/office/drawing/2014/main" id="{619FB9C8-EC74-D6B6-9416-C2088D823400}"/>
              </a:ext>
            </a:extLst>
          </p:cNvPr>
          <p:cNvPicPr>
            <a:picLocks noChangeAspect="1"/>
          </p:cNvPicPr>
          <p:nvPr/>
        </p:nvPicPr>
        <p:blipFill>
          <a:blip r:embed="rId5"/>
          <a:stretch>
            <a:fillRect/>
          </a:stretch>
        </p:blipFill>
        <p:spPr>
          <a:xfrm>
            <a:off x="229750" y="1022087"/>
            <a:ext cx="2784287" cy="2406913"/>
          </a:xfrm>
          <a:prstGeom prst="rect">
            <a:avLst/>
          </a:prstGeom>
        </p:spPr>
      </p:pic>
      <p:pic>
        <p:nvPicPr>
          <p:cNvPr id="19" name="Picture 18">
            <a:extLst>
              <a:ext uri="{FF2B5EF4-FFF2-40B4-BE49-F238E27FC236}">
                <a16:creationId xmlns:a16="http://schemas.microsoft.com/office/drawing/2014/main" id="{A75CBE5B-E009-F4E1-790B-76C564C80664}"/>
              </a:ext>
            </a:extLst>
          </p:cNvPr>
          <p:cNvPicPr>
            <a:picLocks noChangeAspect="1"/>
          </p:cNvPicPr>
          <p:nvPr/>
        </p:nvPicPr>
        <p:blipFill>
          <a:blip r:embed="rId6"/>
          <a:stretch>
            <a:fillRect/>
          </a:stretch>
        </p:blipFill>
        <p:spPr>
          <a:xfrm>
            <a:off x="303322" y="3504667"/>
            <a:ext cx="9155988" cy="3227943"/>
          </a:xfrm>
          <a:prstGeom prst="rect">
            <a:avLst/>
          </a:prstGeom>
        </p:spPr>
      </p:pic>
      <p:sp>
        <p:nvSpPr>
          <p:cNvPr id="20" name="Rectangle 1">
            <a:extLst>
              <a:ext uri="{FF2B5EF4-FFF2-40B4-BE49-F238E27FC236}">
                <a16:creationId xmlns:a16="http://schemas.microsoft.com/office/drawing/2014/main" id="{D10F4E95-DC48-D9FB-23AA-CE8A8DD77F4F}"/>
              </a:ext>
            </a:extLst>
          </p:cNvPr>
          <p:cNvSpPr>
            <a:spLocks noChangeArrowheads="1"/>
          </p:cNvSpPr>
          <p:nvPr/>
        </p:nvSpPr>
        <p:spPr bwMode="auto">
          <a:xfrm>
            <a:off x="8591879" y="3158868"/>
            <a:ext cx="2231380"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The train accuracy was 0.991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The test accuracy was 0.981</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099" name="Picture 3">
            <a:extLst>
              <a:ext uri="{FF2B5EF4-FFF2-40B4-BE49-F238E27FC236}">
                <a16:creationId xmlns:a16="http://schemas.microsoft.com/office/drawing/2014/main" id="{058484A4-2021-CEE4-D75B-C06572E77C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26339" y="837151"/>
            <a:ext cx="3296920" cy="239776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5D57C55A-04A2-DE15-243F-FF002DA53814}"/>
              </a:ext>
            </a:extLst>
          </p:cNvPr>
          <p:cNvPicPr>
            <a:picLocks noChangeAspect="1"/>
          </p:cNvPicPr>
          <p:nvPr/>
        </p:nvPicPr>
        <p:blipFill>
          <a:blip r:embed="rId8"/>
          <a:stretch>
            <a:fillRect/>
          </a:stretch>
        </p:blipFill>
        <p:spPr>
          <a:xfrm>
            <a:off x="3144551" y="1432215"/>
            <a:ext cx="4255123" cy="1586656"/>
          </a:xfrm>
          <a:prstGeom prst="rect">
            <a:avLst/>
          </a:prstGeom>
        </p:spPr>
      </p:pic>
      <p:sp>
        <p:nvSpPr>
          <p:cNvPr id="26" name="TextBox 25">
            <a:extLst>
              <a:ext uri="{FF2B5EF4-FFF2-40B4-BE49-F238E27FC236}">
                <a16:creationId xmlns:a16="http://schemas.microsoft.com/office/drawing/2014/main" id="{7AFFF83E-255F-278C-4755-FB87CE38C87E}"/>
              </a:ext>
            </a:extLst>
          </p:cNvPr>
          <p:cNvSpPr txBox="1"/>
          <p:nvPr/>
        </p:nvSpPr>
        <p:spPr>
          <a:xfrm>
            <a:off x="3153343" y="973824"/>
            <a:ext cx="3455946" cy="369332"/>
          </a:xfrm>
          <a:prstGeom prst="rect">
            <a:avLst/>
          </a:prstGeom>
          <a:noFill/>
        </p:spPr>
        <p:txBody>
          <a:bodyPr wrap="square" rtlCol="0">
            <a:spAutoFit/>
          </a:bodyPr>
          <a:lstStyle/>
          <a:p>
            <a:r>
              <a:rPr lang="en-US" dirty="0"/>
              <a:t>DATASET: TESS </a:t>
            </a:r>
          </a:p>
        </p:txBody>
      </p:sp>
    </p:spTree>
    <p:extLst>
      <p:ext uri="{BB962C8B-B14F-4D97-AF65-F5344CB8AC3E}">
        <p14:creationId xmlns:p14="http://schemas.microsoft.com/office/powerpoint/2010/main" val="170484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1222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A8C9-9EB6-43DA-BD3E-58FAC144BF5C}"/>
              </a:ext>
            </a:extLst>
          </p:cNvPr>
          <p:cNvSpPr>
            <a:spLocks noGrp="1"/>
          </p:cNvSpPr>
          <p:nvPr>
            <p:ph type="title"/>
          </p:nvPr>
        </p:nvSpPr>
        <p:spPr>
          <a:xfrm>
            <a:off x="457199" y="914400"/>
            <a:ext cx="5605272" cy="1572126"/>
          </a:xfrm>
        </p:spPr>
        <p:txBody>
          <a:bodyPr anchor="ctr" anchorCtr="0"/>
          <a:lstStyle/>
          <a:p>
            <a:r>
              <a:rPr lang="en-US" b="1" dirty="0"/>
              <a:t>Thanks</a:t>
            </a:r>
          </a:p>
        </p:txBody>
      </p:sp>
    </p:spTree>
    <p:extLst>
      <p:ext uri="{BB962C8B-B14F-4D97-AF65-F5344CB8AC3E}">
        <p14:creationId xmlns:p14="http://schemas.microsoft.com/office/powerpoint/2010/main" val="1646138950"/>
      </p:ext>
    </p:extLst>
  </p:cSld>
  <p:clrMapOvr>
    <a:masterClrMapping/>
  </p:clrMapOvr>
</p:sld>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98AF5320-421A-4856-A75D-6587C36D5470}"/>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6E2187FA-78B5-42F2-9074-40D4C2C1399B}"/>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CED26E1E-587B-4123-A4F9-DB49A037FBB9}"/>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573AD6BE-256C-44EB-886C-5713CB0A8D47}"/>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{44A744DF-6DC2-4C47-920C-312C3DDA3103}tf78479028_win32</Template>
  <TotalTime>320</TotalTime>
  <Words>346</Words>
  <Application>Microsoft Office PowerPoint</Application>
  <PresentationFormat>Widescreen</PresentationFormat>
  <Paragraphs>62</Paragraphs>
  <Slides>7</Slides>
  <Notes>6</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7</vt:i4>
      </vt:variant>
    </vt:vector>
  </HeadingPairs>
  <TitlesOfParts>
    <vt:vector size="19" baseType="lpstr">
      <vt:lpstr>Arial</vt:lpstr>
      <vt:lpstr>Calibri</vt:lpstr>
      <vt:lpstr>CMBX12</vt:lpstr>
      <vt:lpstr>CMR10</vt:lpstr>
      <vt:lpstr>Courier New</vt:lpstr>
      <vt:lpstr>NimbusRomNo9L-Regu</vt:lpstr>
      <vt:lpstr>Segoe UI</vt:lpstr>
      <vt:lpstr>Segoe UI Light</vt:lpstr>
      <vt:lpstr>Balancing Act</vt:lpstr>
      <vt:lpstr>Wellspring</vt:lpstr>
      <vt:lpstr>Star of the show</vt:lpstr>
      <vt:lpstr>Amusements</vt:lpstr>
      <vt:lpstr>report speech emotion recognition</vt:lpstr>
      <vt:lpstr>PowerPoint Presentation</vt:lpstr>
      <vt:lpstr>PowerPoint Presentation</vt:lpstr>
      <vt:lpstr>PowerPoint Presentation</vt:lpstr>
      <vt:lpstr>PowerPoint Presentation</vt:lpstr>
      <vt:lpstr>PowerPoint Presentation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report speech emotion recognition</dc:title>
  <dc:creator>Ali Qambari</dc:creator>
  <cp:lastModifiedBy>Ali Qambari</cp:lastModifiedBy>
  <cp:revision>66</cp:revision>
  <dcterms:created xsi:type="dcterms:W3CDTF">2022-06-10T18:41:25Z</dcterms:created>
  <dcterms:modified xsi:type="dcterms:W3CDTF">2022-07-03T08:43:52Z</dcterms:modified>
</cp:coreProperties>
</file>